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11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44DD5-1D5A-47D8-A5A4-090EE939D4B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AEAE9D-8A83-439D-AE66-EA9E9D724AC5}">
      <dgm:prSet custT="1"/>
      <dgm:spPr/>
      <dgm:t>
        <a:bodyPr/>
        <a:lstStyle/>
        <a:p>
          <a:pPr>
            <a:lnSpc>
              <a:spcPct val="100000"/>
            </a:lnSpc>
          </a:pPr>
          <a:r>
            <a:rPr lang="en-US" sz="1400" b="0" i="0" dirty="0">
              <a:latin typeface="Times New Roman" panose="02020603050405020304" pitchFamily="18" charset="0"/>
              <a:cs typeface="Times New Roman" panose="02020603050405020304" pitchFamily="18" charset="0"/>
            </a:rPr>
            <a:t>popular online directory of local businesses from various industries</a:t>
          </a:r>
          <a:endParaRPr lang="en-US" sz="1400" dirty="0">
            <a:latin typeface="Times New Roman" panose="02020603050405020304" pitchFamily="18" charset="0"/>
            <a:cs typeface="Times New Roman" panose="02020603050405020304" pitchFamily="18" charset="0"/>
          </a:endParaRPr>
        </a:p>
      </dgm:t>
    </dgm:pt>
    <dgm:pt modelId="{321454D7-3F69-4974-89F5-737A7E3ABBFF}" type="parTrans" cxnId="{150948D2-C687-4A89-B44F-0D7FD6389CB0}">
      <dgm:prSet/>
      <dgm:spPr/>
      <dgm:t>
        <a:bodyPr/>
        <a:lstStyle/>
        <a:p>
          <a:endParaRPr lang="en-US"/>
        </a:p>
      </dgm:t>
    </dgm:pt>
    <dgm:pt modelId="{EF7370BF-3A54-46FB-AD2C-48A8461B1D10}" type="sibTrans" cxnId="{150948D2-C687-4A89-B44F-0D7FD6389CB0}">
      <dgm:prSet/>
      <dgm:spPr/>
      <dgm:t>
        <a:bodyPr/>
        <a:lstStyle/>
        <a:p>
          <a:pPr>
            <a:lnSpc>
              <a:spcPct val="100000"/>
            </a:lnSpc>
          </a:pPr>
          <a:endParaRPr lang="en-US"/>
        </a:p>
      </dgm:t>
    </dgm:pt>
    <dgm:pt modelId="{9F2A7367-277F-455F-8AE2-CB2B3BC74429}">
      <dgm:prSet custT="1"/>
      <dgm:spPr/>
      <dgm:t>
        <a:bodyPr/>
        <a:lstStyle/>
        <a:p>
          <a:pPr>
            <a:lnSpc>
              <a:spcPct val="100000"/>
            </a:lnSpc>
          </a:pPr>
          <a:r>
            <a:rPr lang="en-US" sz="1400" b="0" i="0" dirty="0">
              <a:latin typeface="Times New Roman" panose="02020603050405020304" pitchFamily="18" charset="0"/>
              <a:cs typeface="Times New Roman" panose="02020603050405020304" pitchFamily="18" charset="0"/>
            </a:rPr>
            <a:t>The idea behind Yelp is for users to leave their rating and a review of their experience with an establishment.</a:t>
          </a:r>
          <a:endParaRPr lang="en-US" sz="1400" dirty="0">
            <a:latin typeface="Times New Roman" panose="02020603050405020304" pitchFamily="18" charset="0"/>
            <a:cs typeface="Times New Roman" panose="02020603050405020304" pitchFamily="18" charset="0"/>
          </a:endParaRPr>
        </a:p>
      </dgm:t>
    </dgm:pt>
    <dgm:pt modelId="{0059F767-C324-4AD2-A8DC-2BA66E42DE03}" type="parTrans" cxnId="{D685E8EA-08BF-4383-A7D2-FB12F8338017}">
      <dgm:prSet/>
      <dgm:spPr/>
      <dgm:t>
        <a:bodyPr/>
        <a:lstStyle/>
        <a:p>
          <a:endParaRPr lang="en-US"/>
        </a:p>
      </dgm:t>
    </dgm:pt>
    <dgm:pt modelId="{653389AE-B984-4C7A-AD3B-2B7C75F2E7DC}" type="sibTrans" cxnId="{D685E8EA-08BF-4383-A7D2-FB12F8338017}">
      <dgm:prSet/>
      <dgm:spPr/>
      <dgm:t>
        <a:bodyPr/>
        <a:lstStyle/>
        <a:p>
          <a:pPr>
            <a:lnSpc>
              <a:spcPct val="100000"/>
            </a:lnSpc>
          </a:pPr>
          <a:endParaRPr lang="en-US"/>
        </a:p>
      </dgm:t>
    </dgm:pt>
    <dgm:pt modelId="{F49CADBB-D719-4524-8A39-DA483A242B57}">
      <dgm:prSet custT="1"/>
      <dgm:spPr/>
      <dgm:t>
        <a:bodyPr/>
        <a:lstStyle/>
        <a:p>
          <a:pPr>
            <a:lnSpc>
              <a:spcPct val="100000"/>
            </a:lnSpc>
          </a:pPr>
          <a:r>
            <a:rPr lang="en-US" sz="1400" b="0" i="0" dirty="0">
              <a:latin typeface="Times New Roman" panose="02020603050405020304" pitchFamily="18" charset="0"/>
              <a:cs typeface="Times New Roman" panose="02020603050405020304" pitchFamily="18" charset="0"/>
            </a:rPr>
            <a:t>Yelp reviews can be used to gain insights into customer experiences, identify areas for improvement, and gauge customer sentiment towards the business. </a:t>
          </a:r>
          <a:endParaRPr lang="en-US" sz="1400" dirty="0">
            <a:latin typeface="Times New Roman" panose="02020603050405020304" pitchFamily="18" charset="0"/>
            <a:cs typeface="Times New Roman" panose="02020603050405020304" pitchFamily="18" charset="0"/>
          </a:endParaRPr>
        </a:p>
      </dgm:t>
    </dgm:pt>
    <dgm:pt modelId="{95EBDD72-D0B3-4DA6-B262-D551DFB141D0}" type="parTrans" cxnId="{77BF01C7-3B01-4A38-AE3A-1C184B07F353}">
      <dgm:prSet/>
      <dgm:spPr/>
      <dgm:t>
        <a:bodyPr/>
        <a:lstStyle/>
        <a:p>
          <a:endParaRPr lang="en-US"/>
        </a:p>
      </dgm:t>
    </dgm:pt>
    <dgm:pt modelId="{3014E693-26FD-48B4-9E54-CC4DE6606E79}" type="sibTrans" cxnId="{77BF01C7-3B01-4A38-AE3A-1C184B07F353}">
      <dgm:prSet/>
      <dgm:spPr/>
      <dgm:t>
        <a:bodyPr/>
        <a:lstStyle/>
        <a:p>
          <a:endParaRPr lang="en-US"/>
        </a:p>
      </dgm:t>
    </dgm:pt>
    <dgm:pt modelId="{B1A49622-C0DC-4790-A5E5-0166DEA45941}" type="pres">
      <dgm:prSet presAssocID="{F6E44DD5-1D5A-47D8-A5A4-090EE939D4BA}" presName="root" presStyleCnt="0">
        <dgm:presLayoutVars>
          <dgm:dir/>
          <dgm:resizeHandles val="exact"/>
        </dgm:presLayoutVars>
      </dgm:prSet>
      <dgm:spPr/>
    </dgm:pt>
    <dgm:pt modelId="{82831B36-C3AD-49A5-878B-7DAE87546297}" type="pres">
      <dgm:prSet presAssocID="{F6E44DD5-1D5A-47D8-A5A4-090EE939D4BA}" presName="container" presStyleCnt="0">
        <dgm:presLayoutVars>
          <dgm:dir/>
          <dgm:resizeHandles val="exact"/>
        </dgm:presLayoutVars>
      </dgm:prSet>
      <dgm:spPr/>
    </dgm:pt>
    <dgm:pt modelId="{FACC9DE7-FDFE-4539-83DF-E6836D83CA19}" type="pres">
      <dgm:prSet presAssocID="{19AEAE9D-8A83-439D-AE66-EA9E9D724AC5}" presName="compNode" presStyleCnt="0"/>
      <dgm:spPr/>
    </dgm:pt>
    <dgm:pt modelId="{C1F00842-42EF-411E-AA39-08A56CA6337E}" type="pres">
      <dgm:prSet presAssocID="{19AEAE9D-8A83-439D-AE66-EA9E9D724AC5}" presName="iconBgRect" presStyleLbl="bgShp" presStyleIdx="0" presStyleCnt="3"/>
      <dgm:spPr/>
    </dgm:pt>
    <dgm:pt modelId="{62A615EF-C295-480E-A8DB-D8247092FAA9}" type="pres">
      <dgm:prSet presAssocID="{19AEAE9D-8A83-439D-AE66-EA9E9D724A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0B6493A2-7485-4F33-8403-37C9C101E723}" type="pres">
      <dgm:prSet presAssocID="{19AEAE9D-8A83-439D-AE66-EA9E9D724AC5}" presName="spaceRect" presStyleCnt="0"/>
      <dgm:spPr/>
    </dgm:pt>
    <dgm:pt modelId="{BF20B614-6A6C-4ECF-8730-435FBCA54364}" type="pres">
      <dgm:prSet presAssocID="{19AEAE9D-8A83-439D-AE66-EA9E9D724AC5}" presName="textRect" presStyleLbl="revTx" presStyleIdx="0" presStyleCnt="3">
        <dgm:presLayoutVars>
          <dgm:chMax val="1"/>
          <dgm:chPref val="1"/>
        </dgm:presLayoutVars>
      </dgm:prSet>
      <dgm:spPr/>
    </dgm:pt>
    <dgm:pt modelId="{1FF48A3F-A7C9-4F97-B362-DFEF6074D2AD}" type="pres">
      <dgm:prSet presAssocID="{EF7370BF-3A54-46FB-AD2C-48A8461B1D10}" presName="sibTrans" presStyleLbl="sibTrans2D1" presStyleIdx="0" presStyleCnt="0"/>
      <dgm:spPr/>
    </dgm:pt>
    <dgm:pt modelId="{4A98A427-7177-4DBB-B9F0-FA24EF397085}" type="pres">
      <dgm:prSet presAssocID="{9F2A7367-277F-455F-8AE2-CB2B3BC74429}" presName="compNode" presStyleCnt="0"/>
      <dgm:spPr/>
    </dgm:pt>
    <dgm:pt modelId="{8E627114-CE2E-426B-8F96-9DB8D4D2CE19}" type="pres">
      <dgm:prSet presAssocID="{9F2A7367-277F-455F-8AE2-CB2B3BC74429}" presName="iconBgRect" presStyleLbl="bgShp" presStyleIdx="1" presStyleCnt="3"/>
      <dgm:spPr/>
    </dgm:pt>
    <dgm:pt modelId="{46AB3D63-8277-452B-A9CA-B17AEC0C8ECD}" type="pres">
      <dgm:prSet presAssocID="{9F2A7367-277F-455F-8AE2-CB2B3BC744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78B629DC-297D-446B-BDAC-F226A220B05A}" type="pres">
      <dgm:prSet presAssocID="{9F2A7367-277F-455F-8AE2-CB2B3BC74429}" presName="spaceRect" presStyleCnt="0"/>
      <dgm:spPr/>
    </dgm:pt>
    <dgm:pt modelId="{BDA44D4E-F676-48DD-B8DD-AD046A7CD46E}" type="pres">
      <dgm:prSet presAssocID="{9F2A7367-277F-455F-8AE2-CB2B3BC74429}" presName="textRect" presStyleLbl="revTx" presStyleIdx="1" presStyleCnt="3">
        <dgm:presLayoutVars>
          <dgm:chMax val="1"/>
          <dgm:chPref val="1"/>
        </dgm:presLayoutVars>
      </dgm:prSet>
      <dgm:spPr/>
    </dgm:pt>
    <dgm:pt modelId="{04F11755-32DE-47D7-8794-466DB0513498}" type="pres">
      <dgm:prSet presAssocID="{653389AE-B984-4C7A-AD3B-2B7C75F2E7DC}" presName="sibTrans" presStyleLbl="sibTrans2D1" presStyleIdx="0" presStyleCnt="0"/>
      <dgm:spPr/>
    </dgm:pt>
    <dgm:pt modelId="{7E40640B-CA6F-4725-BFD8-DDD305CDD242}" type="pres">
      <dgm:prSet presAssocID="{F49CADBB-D719-4524-8A39-DA483A242B57}" presName="compNode" presStyleCnt="0"/>
      <dgm:spPr/>
    </dgm:pt>
    <dgm:pt modelId="{E0391CA8-56F8-4046-8423-19596C475508}" type="pres">
      <dgm:prSet presAssocID="{F49CADBB-D719-4524-8A39-DA483A242B57}" presName="iconBgRect" presStyleLbl="bgShp" presStyleIdx="2" presStyleCnt="3"/>
      <dgm:spPr/>
    </dgm:pt>
    <dgm:pt modelId="{02806E3B-1B53-46A3-AB47-36764DB127BE}" type="pres">
      <dgm:prSet presAssocID="{F49CADBB-D719-4524-8A39-DA483A242B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ADEF5FB7-EAA2-4159-AED7-A1801A53A25D}" type="pres">
      <dgm:prSet presAssocID="{F49CADBB-D719-4524-8A39-DA483A242B57}" presName="spaceRect" presStyleCnt="0"/>
      <dgm:spPr/>
    </dgm:pt>
    <dgm:pt modelId="{BEF9762C-2A99-40A3-B365-7A1DEAFB4F5E}" type="pres">
      <dgm:prSet presAssocID="{F49CADBB-D719-4524-8A39-DA483A242B57}" presName="textRect" presStyleLbl="revTx" presStyleIdx="2" presStyleCnt="3">
        <dgm:presLayoutVars>
          <dgm:chMax val="1"/>
          <dgm:chPref val="1"/>
        </dgm:presLayoutVars>
      </dgm:prSet>
      <dgm:spPr/>
    </dgm:pt>
  </dgm:ptLst>
  <dgm:cxnLst>
    <dgm:cxn modelId="{1C631906-DC02-4D32-92D0-966371B0F76F}" type="presOf" srcId="{653389AE-B984-4C7A-AD3B-2B7C75F2E7DC}" destId="{04F11755-32DE-47D7-8794-466DB0513498}" srcOrd="0" destOrd="0" presId="urn:microsoft.com/office/officeart/2018/2/layout/IconCircleList"/>
    <dgm:cxn modelId="{7977782C-E853-4FEE-A4FA-9F5B66680D14}" type="presOf" srcId="{EF7370BF-3A54-46FB-AD2C-48A8461B1D10}" destId="{1FF48A3F-A7C9-4F97-B362-DFEF6074D2AD}" srcOrd="0" destOrd="0" presId="urn:microsoft.com/office/officeart/2018/2/layout/IconCircleList"/>
    <dgm:cxn modelId="{135ECD3D-7F20-4273-92FD-FDB6F7A78E8F}" type="presOf" srcId="{9F2A7367-277F-455F-8AE2-CB2B3BC74429}" destId="{BDA44D4E-F676-48DD-B8DD-AD046A7CD46E}" srcOrd="0" destOrd="0" presId="urn:microsoft.com/office/officeart/2018/2/layout/IconCircleList"/>
    <dgm:cxn modelId="{33EA928C-396B-4EED-A203-267BC8DFC568}" type="presOf" srcId="{F49CADBB-D719-4524-8A39-DA483A242B57}" destId="{BEF9762C-2A99-40A3-B365-7A1DEAFB4F5E}" srcOrd="0" destOrd="0" presId="urn:microsoft.com/office/officeart/2018/2/layout/IconCircleList"/>
    <dgm:cxn modelId="{65C1C0B7-AFDF-4050-88E7-68A7C65870A3}" type="presOf" srcId="{19AEAE9D-8A83-439D-AE66-EA9E9D724AC5}" destId="{BF20B614-6A6C-4ECF-8730-435FBCA54364}" srcOrd="0" destOrd="0" presId="urn:microsoft.com/office/officeart/2018/2/layout/IconCircleList"/>
    <dgm:cxn modelId="{77BF01C7-3B01-4A38-AE3A-1C184B07F353}" srcId="{F6E44DD5-1D5A-47D8-A5A4-090EE939D4BA}" destId="{F49CADBB-D719-4524-8A39-DA483A242B57}" srcOrd="2" destOrd="0" parTransId="{95EBDD72-D0B3-4DA6-B262-D551DFB141D0}" sibTransId="{3014E693-26FD-48B4-9E54-CC4DE6606E79}"/>
    <dgm:cxn modelId="{EF6745CB-55ED-4F8A-B96B-4AA5D10D0338}" type="presOf" srcId="{F6E44DD5-1D5A-47D8-A5A4-090EE939D4BA}" destId="{B1A49622-C0DC-4790-A5E5-0166DEA45941}" srcOrd="0" destOrd="0" presId="urn:microsoft.com/office/officeart/2018/2/layout/IconCircleList"/>
    <dgm:cxn modelId="{150948D2-C687-4A89-B44F-0D7FD6389CB0}" srcId="{F6E44DD5-1D5A-47D8-A5A4-090EE939D4BA}" destId="{19AEAE9D-8A83-439D-AE66-EA9E9D724AC5}" srcOrd="0" destOrd="0" parTransId="{321454D7-3F69-4974-89F5-737A7E3ABBFF}" sibTransId="{EF7370BF-3A54-46FB-AD2C-48A8461B1D10}"/>
    <dgm:cxn modelId="{D685E8EA-08BF-4383-A7D2-FB12F8338017}" srcId="{F6E44DD5-1D5A-47D8-A5A4-090EE939D4BA}" destId="{9F2A7367-277F-455F-8AE2-CB2B3BC74429}" srcOrd="1" destOrd="0" parTransId="{0059F767-C324-4AD2-A8DC-2BA66E42DE03}" sibTransId="{653389AE-B984-4C7A-AD3B-2B7C75F2E7DC}"/>
    <dgm:cxn modelId="{E709E93C-2928-4415-988C-A633B33AA974}" type="presParOf" srcId="{B1A49622-C0DC-4790-A5E5-0166DEA45941}" destId="{82831B36-C3AD-49A5-878B-7DAE87546297}" srcOrd="0" destOrd="0" presId="urn:microsoft.com/office/officeart/2018/2/layout/IconCircleList"/>
    <dgm:cxn modelId="{4E21F3DD-8B3A-4467-B95E-0B610919F507}" type="presParOf" srcId="{82831B36-C3AD-49A5-878B-7DAE87546297}" destId="{FACC9DE7-FDFE-4539-83DF-E6836D83CA19}" srcOrd="0" destOrd="0" presId="urn:microsoft.com/office/officeart/2018/2/layout/IconCircleList"/>
    <dgm:cxn modelId="{04DD88A2-EA59-45F1-AFCC-4B92DCE17984}" type="presParOf" srcId="{FACC9DE7-FDFE-4539-83DF-E6836D83CA19}" destId="{C1F00842-42EF-411E-AA39-08A56CA6337E}" srcOrd="0" destOrd="0" presId="urn:microsoft.com/office/officeart/2018/2/layout/IconCircleList"/>
    <dgm:cxn modelId="{B26E6611-FBCC-49ED-AB26-C33E9A7EA6F5}" type="presParOf" srcId="{FACC9DE7-FDFE-4539-83DF-E6836D83CA19}" destId="{62A615EF-C295-480E-A8DB-D8247092FAA9}" srcOrd="1" destOrd="0" presId="urn:microsoft.com/office/officeart/2018/2/layout/IconCircleList"/>
    <dgm:cxn modelId="{EE14DBDF-001B-4F4D-9E8B-9B0175A6D3A2}" type="presParOf" srcId="{FACC9DE7-FDFE-4539-83DF-E6836D83CA19}" destId="{0B6493A2-7485-4F33-8403-37C9C101E723}" srcOrd="2" destOrd="0" presId="urn:microsoft.com/office/officeart/2018/2/layout/IconCircleList"/>
    <dgm:cxn modelId="{D304030E-49D0-4C5F-B537-6B2FC6623F90}" type="presParOf" srcId="{FACC9DE7-FDFE-4539-83DF-E6836D83CA19}" destId="{BF20B614-6A6C-4ECF-8730-435FBCA54364}" srcOrd="3" destOrd="0" presId="urn:microsoft.com/office/officeart/2018/2/layout/IconCircleList"/>
    <dgm:cxn modelId="{5DC18E5A-2AD0-4D93-8E27-069956752CDA}" type="presParOf" srcId="{82831B36-C3AD-49A5-878B-7DAE87546297}" destId="{1FF48A3F-A7C9-4F97-B362-DFEF6074D2AD}" srcOrd="1" destOrd="0" presId="urn:microsoft.com/office/officeart/2018/2/layout/IconCircleList"/>
    <dgm:cxn modelId="{DB243FC2-9AAC-4404-B2D4-D81797BE0077}" type="presParOf" srcId="{82831B36-C3AD-49A5-878B-7DAE87546297}" destId="{4A98A427-7177-4DBB-B9F0-FA24EF397085}" srcOrd="2" destOrd="0" presId="urn:microsoft.com/office/officeart/2018/2/layout/IconCircleList"/>
    <dgm:cxn modelId="{C6371868-C9A1-430A-902A-B61770CF47EE}" type="presParOf" srcId="{4A98A427-7177-4DBB-B9F0-FA24EF397085}" destId="{8E627114-CE2E-426B-8F96-9DB8D4D2CE19}" srcOrd="0" destOrd="0" presId="urn:microsoft.com/office/officeart/2018/2/layout/IconCircleList"/>
    <dgm:cxn modelId="{B8AE2695-AD91-44CC-80E7-01298E021B4E}" type="presParOf" srcId="{4A98A427-7177-4DBB-B9F0-FA24EF397085}" destId="{46AB3D63-8277-452B-A9CA-B17AEC0C8ECD}" srcOrd="1" destOrd="0" presId="urn:microsoft.com/office/officeart/2018/2/layout/IconCircleList"/>
    <dgm:cxn modelId="{25C0F7B2-857A-4AD0-892D-19F28852C7C0}" type="presParOf" srcId="{4A98A427-7177-4DBB-B9F0-FA24EF397085}" destId="{78B629DC-297D-446B-BDAC-F226A220B05A}" srcOrd="2" destOrd="0" presId="urn:microsoft.com/office/officeart/2018/2/layout/IconCircleList"/>
    <dgm:cxn modelId="{360FF506-E5AD-4D85-B066-3AE042081185}" type="presParOf" srcId="{4A98A427-7177-4DBB-B9F0-FA24EF397085}" destId="{BDA44D4E-F676-48DD-B8DD-AD046A7CD46E}" srcOrd="3" destOrd="0" presId="urn:microsoft.com/office/officeart/2018/2/layout/IconCircleList"/>
    <dgm:cxn modelId="{48C5B54F-58EA-41C0-8CF6-F9DE9B451FFD}" type="presParOf" srcId="{82831B36-C3AD-49A5-878B-7DAE87546297}" destId="{04F11755-32DE-47D7-8794-466DB0513498}" srcOrd="3" destOrd="0" presId="urn:microsoft.com/office/officeart/2018/2/layout/IconCircleList"/>
    <dgm:cxn modelId="{53922A40-475D-4019-A715-3A8139F2DB40}" type="presParOf" srcId="{82831B36-C3AD-49A5-878B-7DAE87546297}" destId="{7E40640B-CA6F-4725-BFD8-DDD305CDD242}" srcOrd="4" destOrd="0" presId="urn:microsoft.com/office/officeart/2018/2/layout/IconCircleList"/>
    <dgm:cxn modelId="{0BA7E56E-8304-43F3-815B-E0756D8326B0}" type="presParOf" srcId="{7E40640B-CA6F-4725-BFD8-DDD305CDD242}" destId="{E0391CA8-56F8-4046-8423-19596C475508}" srcOrd="0" destOrd="0" presId="urn:microsoft.com/office/officeart/2018/2/layout/IconCircleList"/>
    <dgm:cxn modelId="{D05CD6C7-A0D4-473E-B26A-2BBC2C8C0C5F}" type="presParOf" srcId="{7E40640B-CA6F-4725-BFD8-DDD305CDD242}" destId="{02806E3B-1B53-46A3-AB47-36764DB127BE}" srcOrd="1" destOrd="0" presId="urn:microsoft.com/office/officeart/2018/2/layout/IconCircleList"/>
    <dgm:cxn modelId="{FACE1CD4-FC6C-4AE8-89F9-8B789DA18A8A}" type="presParOf" srcId="{7E40640B-CA6F-4725-BFD8-DDD305CDD242}" destId="{ADEF5FB7-EAA2-4159-AED7-A1801A53A25D}" srcOrd="2" destOrd="0" presId="urn:microsoft.com/office/officeart/2018/2/layout/IconCircleList"/>
    <dgm:cxn modelId="{005CC3DE-3507-4314-B118-7DCA05B165B7}" type="presParOf" srcId="{7E40640B-CA6F-4725-BFD8-DDD305CDD242}" destId="{BEF9762C-2A99-40A3-B365-7A1DEAFB4F5E}"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00842-42EF-411E-AA39-08A56CA6337E}">
      <dsp:nvSpPr>
        <dsp:cNvPr id="0" name=""/>
        <dsp:cNvSpPr/>
      </dsp:nvSpPr>
      <dsp:spPr>
        <a:xfrm>
          <a:off x="368243" y="1039300"/>
          <a:ext cx="813888" cy="813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615EF-C295-480E-A8DB-D8247092FAA9}">
      <dsp:nvSpPr>
        <dsp:cNvPr id="0" name=""/>
        <dsp:cNvSpPr/>
      </dsp:nvSpPr>
      <dsp:spPr>
        <a:xfrm>
          <a:off x="539159" y="1210216"/>
          <a:ext cx="472055" cy="4720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0B614-6A6C-4ECF-8730-435FBCA54364}">
      <dsp:nvSpPr>
        <dsp:cNvPr id="0" name=""/>
        <dsp:cNvSpPr/>
      </dsp:nvSpPr>
      <dsp:spPr>
        <a:xfrm>
          <a:off x="1356536" y="1039300"/>
          <a:ext cx="1918451" cy="813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popular online directory of local businesses from various industries</a:t>
          </a:r>
          <a:endParaRPr lang="en-US" sz="1400" kern="1200" dirty="0">
            <a:latin typeface="Times New Roman" panose="02020603050405020304" pitchFamily="18" charset="0"/>
            <a:cs typeface="Times New Roman" panose="02020603050405020304" pitchFamily="18" charset="0"/>
          </a:endParaRPr>
        </a:p>
      </dsp:txBody>
      <dsp:txXfrm>
        <a:off x="1356536" y="1039300"/>
        <a:ext cx="1918451" cy="813888"/>
      </dsp:txXfrm>
    </dsp:sp>
    <dsp:sp modelId="{8E627114-CE2E-426B-8F96-9DB8D4D2CE19}">
      <dsp:nvSpPr>
        <dsp:cNvPr id="0" name=""/>
        <dsp:cNvSpPr/>
      </dsp:nvSpPr>
      <dsp:spPr>
        <a:xfrm>
          <a:off x="3609262" y="1039300"/>
          <a:ext cx="813888" cy="813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B3D63-8277-452B-A9CA-B17AEC0C8ECD}">
      <dsp:nvSpPr>
        <dsp:cNvPr id="0" name=""/>
        <dsp:cNvSpPr/>
      </dsp:nvSpPr>
      <dsp:spPr>
        <a:xfrm>
          <a:off x="3780179" y="1210216"/>
          <a:ext cx="472055" cy="4720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44D4E-F676-48DD-B8DD-AD046A7CD46E}">
      <dsp:nvSpPr>
        <dsp:cNvPr id="0" name=""/>
        <dsp:cNvSpPr/>
      </dsp:nvSpPr>
      <dsp:spPr>
        <a:xfrm>
          <a:off x="4597555" y="1039300"/>
          <a:ext cx="1918451" cy="813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The idea behind Yelp is for users to leave their rating and a review of their experience with an establishment.</a:t>
          </a:r>
          <a:endParaRPr lang="en-US" sz="1400" kern="1200" dirty="0">
            <a:latin typeface="Times New Roman" panose="02020603050405020304" pitchFamily="18" charset="0"/>
            <a:cs typeface="Times New Roman" panose="02020603050405020304" pitchFamily="18" charset="0"/>
          </a:endParaRPr>
        </a:p>
      </dsp:txBody>
      <dsp:txXfrm>
        <a:off x="4597555" y="1039300"/>
        <a:ext cx="1918451" cy="813888"/>
      </dsp:txXfrm>
    </dsp:sp>
    <dsp:sp modelId="{E0391CA8-56F8-4046-8423-19596C475508}">
      <dsp:nvSpPr>
        <dsp:cNvPr id="0" name=""/>
        <dsp:cNvSpPr/>
      </dsp:nvSpPr>
      <dsp:spPr>
        <a:xfrm>
          <a:off x="6850282" y="1039300"/>
          <a:ext cx="813888" cy="813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06E3B-1B53-46A3-AB47-36764DB127BE}">
      <dsp:nvSpPr>
        <dsp:cNvPr id="0" name=""/>
        <dsp:cNvSpPr/>
      </dsp:nvSpPr>
      <dsp:spPr>
        <a:xfrm>
          <a:off x="7021199" y="1210216"/>
          <a:ext cx="472055" cy="4720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9762C-2A99-40A3-B365-7A1DEAFB4F5E}">
      <dsp:nvSpPr>
        <dsp:cNvPr id="0" name=""/>
        <dsp:cNvSpPr/>
      </dsp:nvSpPr>
      <dsp:spPr>
        <a:xfrm>
          <a:off x="7838575" y="1039300"/>
          <a:ext cx="1918451" cy="813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Yelp reviews can be used to gain insights into customer experiences, identify areas for improvement, and gauge customer sentiment towards the business. </a:t>
          </a:r>
          <a:endParaRPr lang="en-US" sz="1400" kern="1200" dirty="0">
            <a:latin typeface="Times New Roman" panose="02020603050405020304" pitchFamily="18" charset="0"/>
            <a:cs typeface="Times New Roman" panose="02020603050405020304" pitchFamily="18" charset="0"/>
          </a:endParaRPr>
        </a:p>
      </dsp:txBody>
      <dsp:txXfrm>
        <a:off x="7838575" y="1039300"/>
        <a:ext cx="1918451" cy="81388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16:54:30.4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7087 109,'-702'0,"677"-2,-1 0,-30-8,28 5,-44-3,27 5,-89-20,93 14,-1 2,-69-3,87 10,1-2,-1 0,-35-9,16 4,0 2,0 2,-86 5,35 0,-503-2,572 2,-1 0,-31 8,29-4,-48 2,-397-7,226-3,209 5,0 0,-70 18,69-12,0-2,-60 3,-23-11,-53 1,94 13,58-8,-46 3,-482-6,267-4,-73 2,331 1,1 2,-1 1,-45 13,43-9,0-1,-51 4,6-6,-126 26,129-20,0-4,0-3,-96-7,35 1,88 2,-9 1,1-2,-93-15,67 6,63 10,1-2,-1 1,0-1,1-1,0-1,0 0,0 0,0-1,-21-12,5-3,-2 3,-51-24,57 30,5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16:57:04.09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185 198,'18'2,"-1"1,0 0,0 2,0 0,-1 1,1 0,27 17,0-3,18 7,-1 3,-2 2,-1 3,68 53,-95-64,-14-11,30 29,-25-22,1 0,40 26,-51-37,91 53,-77-46,1-1,0-1,1-1,0-2,43 11,-15-8,113 10,-143-20,0 2,0 0,36 14,-34-10,1-1,39 7,-51-12,0 0,-1 2,0 0,0 1,0 1,0 0,15 12,-9-7,1 0,30 12,-35-19,0-1,0-1,1-1,30 2,78-5,-66-1,656-2,-747 1,1-2,-1-1,1-1,-41-15,10 4,-615-158,399 84,218 71,18 7,-1 2,1 2,-2 2,1 1,-1 2,-82 4,115 1,0-1,0 0,0 0,-1-1,1-1,0 1,0-2,0 1,1-1,-1 0,0-1,1 0,0 0,0-1,0 0,1 0,0-1,-11-11,-57-51,52 48,0 0,-35-43,48 50,-2 0,1 1,-2 0,1 1,-2 1,1 0,-2 1,1 0,-1 1,0 0,-1 2,0 0,0 0,0 2,0 0,-29-3,33 6,1 0,-1-1,1 0,-1-1,1 0,0 0,0-1,0-1,0 0,1-1,-11-6,21 11,-1 1,1 0,-1-1,1 1,-1-1,1 1,-1 0,1-1,-1 1,1-1,0 1,-1-1,1 0,0 1,-1-1,1 1,0-1,0 0,0 1,0-1,-1 1,1-1,0 0,0 1,0-1,0 0,0 1,1-1,-1 0,0 1,0-1,0 1,0-1,1 0,0 0,0-1,1 1,0-1,-1 1,1-1,0 1,0 0,0-1,0 1,0 0,4 0,54-15,-59 16,67-7,0 2,107 6,-63 2,2318-2,-1245-2,-1058 6,145 26,-230-25,157 7,-28-3,474 31,-307-40,526-5,-765 0,-1-4,0-5,101-27,299-53,-358 70,2 0,0 7,158 1,-296 16,1-2,0 1,-1-1,1 1,-1-1,1 0,-1-1,1 1,-1-1,0 0,0 0,6-4,0 0,-4 4,0-1,0 1,1 0,-1 1,0-1,1 1,-1 0,1 1,7 0,63 7,-58-5,383 69,-251-40,-69-15,-1 4,-1 3,-1 4,104 50,-86-24,-52-27,63 27,-77-43,1-2,0-1,62 6,-1 0,52 9,1-5,184-4,627-14,-953 1,1 0,-1 0,0-1,0 1,1-1,-1 0,0 0,0-1,0 1,0-1,0 0,6-4,-8 5,0-1,-1 1,1-1,-1 0,0 0,0 1,0-1,1 0,-2 0,1 0,0 0,0 0,-1 0,1 0,-1 0,1-1,-1 1,0 0,0 0,0 0,0 0,0 0,-1-1,1 1,-1 0,1 0,-2-3,0 2,1-1,-1 1,0 0,0-1,0 1,0 0,-1 0,1 1,-1-1,0 0,1 1,-1 0,-1-1,1 1,0 1,0-1,-1 0,1 1,-1-1,1 1,-7-1,-10-2,0 0,-39-1,28 3,-596-12,395 16,-395-2,594 2,1 2,0 0,-42 13,43-9,-1-2,0-1,-42 2,-209-8,264-2,18 3,1 0,0 0,0 0,0 0,0-1,0 1,0 0,0 0,-1 0,1 0,0 0,0 0,0-1,0 1,0 0,0 0,0 0,0 0,0-1,0 1,0 0,0 0,0 0,0 0,0 0,0-1,0 1,0 0,0 0,0 0,0 0,0-1,0 1,0 0,0 0,0 0,0 0,0 0,0-1,1 1,-1 0,0 0,0 0,0 0,0 0,0 0,1-1,28-17,-14 10,20-15,-21 13,0 0,1 1,0 1,0 0,1 1,21-6,210-72,-170 55,136-35,-170 59,0 2,0 1,72 6,-26 0,1434-3,-1522 0,6-1,1 2,-1-1,1 1,-1 0,9 2,-14-2,0-1,0 1,0 0,0 0,0 1,0-1,0 0,0 1,-1-1,1 1,0-1,-1 1,0 0,1 0,-1 0,0-1,0 1,0 0,0 1,0-1,1 2,15 52,25 68,-21-69,-2 0,-3 2,-2 0,-3 0,-2 1,-3 0,-1 77,-10 621,5-751,0 0,0-1,0 1,-1 0,0 0,0-1,0 1,-4 8,4-11,0 0,0-1,-1 1,1 0,-1-1,1 1,-1-1,0 1,1-1,-1 0,0 0,0 0,0 0,0 0,0 0,0 0,0-1,-1 1,1-1,0 1,-4-1,-22 2,0-2,0 0,0-2,-37-8,-111-31,143 33,-309-101,274 85,26 11,-1 1,0 2,-81-8,123 18,-1 0,0 0,0 0,0 0,0 0,0 0,1-1,-1 1,0-1,0 1,1-1,-1 0,0 0,1 0,-1 0,0 0,1 0,-1 0,1 0,0-1,-1 1,1 0,0-1,0 1,0-1,0 0,0 1,0-1,1 0,-1 1,0-1,1 0,-1 0,1 0,0 1,0-1,0 0,0 0,0 0,0 0,0 0,1-2,0-1,1-1,0 1,0-1,0 1,1 0,-1 0,1 0,1 0,-1 0,1 1,-1-1,8-6,291-199,-266 186,266-142,-255 143,0-2,59-41,-92 53,-11 10,1 0,-1 0,1 0,-1 0,1 1,5-3,-8 4,0 1,0 0,0-1,0 1,0 0,0 0,0 0,0 0,0 0,0 0,0 0,1 0,-1 1,0-1,0 0,-1 1,1-1,0 0,0 1,0-1,0 1,0 0,0-1,0 1,-1-1,1 1,0 0,-1 0,1 0,0-1,-1 1,1 2,5 6,-1 1,-1-1,1 1,-2 0,1 0,-2 1,1-1,-1 1,0 12,0 18,-3 43,0-36,1-29,0-1,1 1,1 0,1-1,1 0,0 1,1-2,1 1,12 24,-12-29,0 1,-1-1,-1 1,0 0,-1 0,0 0,-1 0,-1 1,0 22,-12-67,-64-284,55 210,-5 0,-54-142,65 213,-1 0,-2 2,-1 0,-32-42,48 70,0 1,0-1,-1 0,1 1,-1-1,0 1,0 0,0 0,0 0,0 0,0 0,0 1,-5-2,8 3,-1 0,1 0,0 0,-1 0,1 0,0 0,-1 1,1-1,0 0,-1 0,1 0,0 0,0 1,-1-1,1 0,0 0,0 1,-1-1,1 0,0 0,0 1,0-1,0 0,-1 0,1 1,0-1,0 0,0 1,0-1,0 0,0 1,0-1,0 0,0 1,0-1,0 0,0 1,0-1,0 0,0 1,0-1,0 0,1 1,-1-1,0 0,0 1,0-1,0 0,1 0,-1 1,9 18,56 76,1 1,-41-52,-1 2,-2 0,28 92,-40-99,-1 0,-2 1,-2 0,-2 1,-2 57,-5 77,2-167,1 0,-1-1,0 1,-1 0,0-1,0 0,0 0,-1 0,0 0,0 0,-1-1,0 0,0 0,-1 0,1 0,-1-1,0 0,-9 5,5-3,-1-1,0 0,0 0,0-1,-1-1,0 0,0 0,0-1,-1-1,-21 2,-49-4,58-2,-1 2,0 0,0 2,1 1,-30 7,-58 26,-65 17,-142 44,50-13,212-73,-1-2,1-3,-100-2,-32 3,32 2,73-5,-115 19,118-9,-1-4,-157-2,220-7,1-1,35-7,1070-304,-444 219,-187 83,-277 11,-169-2,0 0,0 1,0 0,0 1,0 0,0 0,-1 1,1 0,-1 1,0-1,0 1,9 7,-5-2,-1 0,0 1,-1 1,0-1,0 2,13 21,-10-15,31 31,7 11,-45-54,-1 1,1-1,1 0,-1 0,1 0,0-1,0 0,1-1,12 7,18 10,-36-19,0-1,0 0,0 0,0 1,-1-1,1 1,-1-1,1 1,-1 0,1 0,-1-1,0 1,0 0,0 0,0 0,1 4,-2-5,0 1,0 0,0-1,0 1,0 0,0-1,-1 1,1-1,0 1,-1-1,1 1,-1-1,0 1,0-1,1 1,-1-1,-2 3,0-1,-1 1,0-1,1 0,-1 0,0 0,0 0,-1-1,1 0,-1 0,1 0,-1 0,0-1,-8 2,-43 3,-1-4,-72-4,21-1,43 2,17-1,1 3,-1 1,1 3,-48 10,45-4,0-2,-1-2,1-3,-61-2,96-1,0 1,1 0,-1 1,1 1,0 0,-22 9,-35 10,-8-6,-162 11,-85-22,-3005-8,1699 3,1592 1,-55 10,-28 1,-483-12,294-3,264 3,-88 14,-45 22,111-20,0-4,-134 9,-907-21,516-3,583 1,1-1,-1 0,1 0,0-2,-1 1,1-1,1-1,-16-8,-19-8,21 11,0 1,0 2,-1 0,0 2,0 0,0 2,-43-1,40 3,1-1,-1-1,-53-15,-12-1,60 16,1 1,-40 3,43 0,-1 0,1-3,-32-4,-15-16,60 16,-1 0,1 1,-1 2,-22-3,-43 3,41 2,-43-5,-99-11,120 5,44 8,-38-4,-199 6,132 4,113-1,-1 0,1 1,0 1,0-1,0 2,-19 8,17-6,0-1,-1-1,1 0,-16 2,-2-3,-1-2,-60-4,89 3,1 0,-1-1,1 1,-1-1,1 0,-1 0,1 0,0 0,-1 0,1-1,0 1,0 0,0-1,0 0,0 1,0-1,0 0,1 0,-1 0,1 0,-1-1,1 1,0 0,0-1,0 1,0 0,0-1,0 1,0-5,-1-8,1 1,1-1,0 0,2-20,0-26,-5 49,0-1,0 1,-9-19,7 19,0-1,1 1,-5-25,-7-171,2 24,-12 39,17 104,1 1,3-1,-2-42,7 33,0-83,24-201,-22 321,1-1,0 1,1 0,1 0,0 1,1-1,0 1,1 0,10-14,-12 21,-1-1,1 0,0 1,0 0,1 0,0 0,0 1,0 0,0 0,0 1,1-1,0 1,0 1,0-1,0 1,0 1,0-1,13 0,-9 1,1 0,-1 2,1-1,-1 1,1 1,-1 0,0 1,0 0,0 0,0 1,0 1,-1 0,0 0,0 1,0 1,14 11,85 102,-8-8,-91-102,0 1,0 0,-1 0,-1 0,8 15,-12-18,0 1,-1-1,0 1,0 0,-1 0,0 0,-1 0,0 0,0 11,-6 494,5-100,-4-418,0 0,1 0,-1-1,1 1,-5-10,-17-39,3-1,1-1,-15-69,-27-73,57 180,-2 1,0 0,-1 0,0 0,-2 1,0 1,0-1,-1 2,-1 0,-14-12,-4-2,24 21,0-1,-1 1,1 0,-1 1,-1 0,-14-8,-45-16,68 29,0-1,-1 1,1 0,0 0,0 0,0 0,0 0,-1 0,1 0,0 0,0 0,0 0,0 0,-1 0,1 0,0 0,0 0,0 0,-1 0,1 0,0 0,0 0,0 1,0-1,-1 0,1 0,0 0,0 0,0 0,0 0,0 0,0 1,-1-1,1 0,0 0,0 0,0 0,0 0,0 1,0-1,0 0,0 0,0 0,0 1,0-1,0 0,0 0,0 0,0 0,0 1,0-1,0 0,0 0,0 0,0 0,0 1,5 18,16 28,-20-45,99 189,33 70,-126-243,-1 0,-1 1,-1-1,0 1,-1 0,-1 0,-1 0,-2 19,1-35,0 1,1 0,-1 0,1-1,0 1,-1 0,2 0,-1-1,0 1,3 3,-4-6,1 0,-1 0,1 0,0 0,-1-1,1 1,0 0,-1-1,1 1,0 0,0-1,0 1,0-1,-1 0,1 1,0-1,0 1,0-1,0 0,0 0,0 0,0 0,0 0,0 0,0 0,0 0,0 0,0 0,0 0,0 0,0-1,0 1,0 0,0-1,0 1,0-1,-1 1,1-1,0 1,0-1,1-1,17-14,0 0,-1-2,-1 0,28-39,4-4,334-342,-317 343,4 3,1 4,3 2,100-50,-50 42,2 5,2 6,2 6,170-32,-221 62,1 3,-1 4,1 3,0 4,0 3,156 31,-201-30,-22-4,1 1,-2 0,26 8,-37-10,0-1,0 0,-1 1,1-1,0 1,0-1,0 1,0-1,0 1,-1 0,1-1,0 1,-1 0,1 0,0 0,-1-1,1 1,0 2,-1-2,0-1,0 1,0 0,0 0,0-1,0 1,-1 0,1-1,0 1,0 0,-1 0,1-1,0 1,-1-1,1 1,-1 0,1-1,0 1,-1-1,0 1,0 0,-6 4,0 0,0 0,-1-1,0 0,-9 4,-134 53,-104 41,-625 284,158-66,-13-32,705-278,29-9,7-3,57-19,-31 9,415-145,-11 18,109-21,126-10,1059-168,11 85,-1272 195,-118 21,42 6,-371 30,21-1,-41 3,-6 0,-25 3,-825 152,740-131,-605 138,17 52,630-188,-88 47,153-71,-1 1,1 0,0 1,0-1,0 2,0-1,1 1,0-1,0 2,-7 10,12-16,0 0,0 0,1 1,-1-1,1 0,-1 1,1-1,0 1,-1-1,1 1,0-1,0 0,0 1,0-1,0 1,0-1,0 1,1-1,0 3,0-2,0 0,1 0,-1 1,1-1,-1 0,1 0,0-1,0 1,0 0,0 0,4 1,18 11,0-2,1-1,0-1,36 9,-19-5,190 56,3-9,275 33,-99-48,638-13,-1017-33,-12 0,37-5,-57 4,-14 0,-250-1,-3 8,-99 16,-576 101,-6 49,395-68,507-95,22-4,0-1,0 0,-30-1,75-7,298-66,-23 0,75-15,2560-515,-2929 600,478-74,-473 74,28-3,-31 4,-19 5,-365 99,-30 1,-126 23,-108 13,-2294 376,2607-475,-81-4,245-36,154-5,17 0,35-2,265-2,-182 6,319-2,34 2,711-9,-6-59,-1121 63,-31 3,-1 0,50-13,-69 10,-17 0,-21-3,-1 2,1 2,-41-2,-4 0,-184-20,-105-9,-38-6,-1177-100,-11 106,1574 36,0-1,52-3,-28 3,677-70,1222-285,-1822 331,-72 17,-21 5,-17 4,-39 7,-149 36,-157 48,-727 205,133-34,498-149,60-27,77-23,-83 8,331-61,17-2,131-14,98-12,100-11,121-16,1201-196,-799 40,-33-79,-653 231,136-84,-213 115,28-19,-49 33,0-1,-1 0,0 0,0 0,0-1,0 1,0-1,0 1,2-7,-4 9,-1 0,0 1,0-1,0 1,0-1,0 1,0-1,0 0,0 1,0-1,0 1,0-1,0 1,0-1,-1 1,1-1,0 0,0 1,-1-1,1 1,0-1,-1 1,1 0,0-1,-1 1,1-1,-1 1,1 0,0-1,-1 1,1 0,-1-1,1 1,-1 0,1 0,-1-1,0 1,1 0,-1 0,1 0,-1 0,1 0,-2 0,-14-3,1 1,-1 1,0 0,1 1,-1 1,0 1,-20 4,-5-1,-630 63,-716-22,1344-48,38-3,15-4,29-11,1 1,74-23,-52 20,208-70,121-19,1174-245,467 52,-2005 301,224-15,-223 20,-27-1,-7 2,-56 9,-432 93,13 21,-120 61,-89 64,-837 362,-152 58,1338-545,-55 4,389-128,-14 5,-1-2,0 0,1-1,-28 0,41-6,13-2,23-7,257-77,229-75,-14-39,-419 162,-2-4,-1-3,-3-4,75-66,-96 73,44-41,-86 73,0-1,-1 0,0 0,-1-1,10-20,-18 32,-1-1,0 1,1-1,-1 0,0 0,0 1,-1-1,1 0,-1 0,1 0,-1 0,0 0,0 0,0 0,-1 0,1 0,-2-3,1 4,0 0,0 0,0 1,-1-1,1 0,-1 1,1-1,-1 1,0-1,1 1,-1 0,0 0,0 0,0 0,0 0,0 0,0 0,0 1,-1-1,1 1,0-1,0 1,-4 0,-138-18,-110-9,-151 23,302 5,-61 13,11 0,119-14,21 0,18 0,57-3,-1-1,1-4,97-25,94-23,382-37,267 53,-856 39,2 1,-94 4,-262 32,-712 146,158-24,824-152,9 0,-53 2,76-10,22-5,235-62,-192 54,246-55,131-14,124-10,70-6,2085-279,-2175 313,-81 8,-75 6,-82 9,-186 26,250-28,-354 44,-8 0,0 1,0-1,0 1,-1-1,1 1,0 1,0-1,0 0,0 1,-1 0,1 0,0 0,-1 0,1 0,-1 1,6 3,-8-5,-1 1,1-1,-1 1,0-1,1 1,-1 0,0-1,1 1,-1-1,0 1,0 0,0-1,1 1,-1 0,0-1,0 1,0 0,0-1,0 1,0 0,0-1,0 1,-1 0,1-1,0 1,0-1,-1 1,1 0,0-1,0 1,-1-1,0 2,-20 16,4-9,0 0,-1-2,0 0,0-1,-1-1,-19 3,5 0,-161 35,-1869 294,1993-330,12 0,-1-2,-106-6,163 0,20 0,357-23,-23 0,73-8,211-22,360-29,-1 28,-954 54,-20-1,1 2,-1 0,41 6,-60-6,0 1,0-1,-1 1,1-1,0 1,-1 0,1 0,-1-1,1 1,-1 0,3 2,-3-2,-1-1,0 1,0-1,1 1,-1-1,0 1,0-1,0 1,0 0,0-1,0 1,0-1,0 1,0-1,0 1,0-1,0 1,0-1,0 1,0 0,-1-1,1 1,0-1,0 1,-1-1,1 0,0 1,-1-1,1 1,0-1,-1 1,1-1,-1 0,1 1,-1-1,1 0,-1 0,1 1,-1-1,-10 7,-1-1,1-1,-1 0,0-1,-1 0,1-1,-1 0,-22 2,12-1,-632 67,350-46,211-16,-369 24,561-44,109-11,1306-163,-1420 171,177-21,-711 25,10-31,-139-9,396 49,174 2,0-1,-1 0,1 0,0 0,-1 0,1 0,0 0,0 0,-1 0,1 0,0 0,0 0,-1 0,1 0,0 0,-1 0,1 0,0 0,0 0,-1 0,1 0,0 0,-1 0,1-1,0 1,0 0,0 0,-1 0,1 0,0-1,0 1,0 0,-1 0,1-1,0 1,0 0,0 0,0-1,0 1,-1 0,1 0,0-1,0 1,0 0,0 0,0-1,0 1,0 0,0-1,0 1,0 0,0-1,15-10,13-2,1 2,45-13,-18 7,172-50,2 9,2 11,328-25,0 63,-336 11,-208 0,1 0,0 1,-1 0,0 2,0 0,0 1,17 8,-12-5,1 0,0-2,24 5,21 4,-1 3,86 36,-46-15,-73-31,1-1,0-1,64 3,1 1,-28 1,-1 3,0 4,-1 2,-1 3,68 36,-96-42,-16-7,-1 0,0 2,31 22,-52-33,0-1,0 1,0-1,-1 1,1 0,-1 0,1 0,-1 0,0 0,0 0,0 0,1 3,-2-5,0 1,0 0,0 0,0 0,0-1,0 1,0 0,0 0,-1 0,1 0,0-1,0 1,-1 0,1 0,-1-1,1 1,-1 0,1-1,-1 1,1-1,-1 1,1 0,-1-1,0 1,1-1,-1 1,0-1,0 0,1 1,-1-1,0 0,0 0,1 1,-1-1,0 0,0 0,0 0,-1 0,-31 5,0-1,0-2,-63-4,33 0,-1289-1,859 4,437-4,-109-19,33 1,-858-11,952 34,1 1,0 2,-45 12,-106 40,86-24,73-25,-332 93,342-97,-1-1,-34 2,104-4,0 2,53 9,118 30,5 1,728 35,10-76,-443-5,-436 3,191-4,-219 0,1-3,99-25,-114 22,0 1,0 2,59-1,71-13,-321 19,67 8,0 3,1 4,-94 28,-415 77,-11-49,428-51,112-12,-760 52,-1045-59,1763 6,-191 34,109-10,78-23,892 13,-36-11,-439-10,857 2,-1149-2,-2 0,1-1,0 0,-1-2,1 0,-1-1,17-8,-8 3,48-12,-14 12,117-7,62 16,-185 2,-117-1,-153 3,204 0,0 0,0 1,-22 8,-24 6,-423 45,258-38,88-15,-158-8,132-3,85 1,-86 3,139 1,0 1,-24 7,-30 6,-93 10,-101 13,153-38,14-2,78 4,0 0,-50 16,-11 2,4-8,-141 3,-91-19,113 0,166 3,14-1,46-2,157-25,-36 4,713-33,-344 9,-160 10,429 20,-573 18,-166-4,0-1,67-16,-60 10,70-6,113 15,-144 2,-60 3,-28 1,-15 3,-9 0,0-1,0-1,0-1,-1-1,0 0,-33-1,43-2,-3 1,0 1,0 1,1 0,-18 7,17-5,0-1,-1 0,-22 2,-76-4,23-3,85 1,0 1,-1-1,1 1,0 1,0-1,1 1,-1 0,0 1,1 0,-6 4,-35 18,-12-1,-1-2,-1-3,-1-2,0-4,-102 11,124-20,1 1,-46 14,-27 5,31-14,-1-4,-98-4,158-4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16:57:22.65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1984 0,'-65'4,"-1"2,1 4,-75 20,61-13,-157 35,-412 77,505-109,-1-6,-226-6,342-10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B61E23-C26F-4936-9E3B-F40E0AF62DDE}" type="datetimeFigureOut">
              <a:rPr lang="en-US" smtClean="0"/>
              <a:t>4/22/2023</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0BF43A1-ABED-47B1-BA78-4E0176F3D755}"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92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B61E23-C26F-4936-9E3B-F40E0AF62DDE}"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F43A1-ABED-47B1-BA78-4E0176F3D755}"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280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B61E23-C26F-4936-9E3B-F40E0AF62DDE}"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F43A1-ABED-47B1-BA78-4E0176F3D755}"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905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B61E23-C26F-4936-9E3B-F40E0AF62DDE}"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F43A1-ABED-47B1-BA78-4E0176F3D755}"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105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61E23-C26F-4936-9E3B-F40E0AF62DDE}"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BF43A1-ABED-47B1-BA78-4E0176F3D755}"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520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B61E23-C26F-4936-9E3B-F40E0AF62DDE}"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F43A1-ABED-47B1-BA78-4E0176F3D755}"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393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B61E23-C26F-4936-9E3B-F40E0AF62DDE}" type="datetimeFigureOut">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BF43A1-ABED-47B1-BA78-4E0176F3D755}"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862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B61E23-C26F-4936-9E3B-F40E0AF62DDE}" type="datetimeFigureOut">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BF43A1-ABED-47B1-BA78-4E0176F3D755}"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78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61E23-C26F-4936-9E3B-F40E0AF62DDE}"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BF43A1-ABED-47B1-BA78-4E0176F3D755}" type="slidenum">
              <a:rPr lang="en-US" smtClean="0"/>
              <a:t>‹#›</a:t>
            </a:fld>
            <a:endParaRPr lang="en-US"/>
          </a:p>
        </p:txBody>
      </p:sp>
    </p:spTree>
    <p:extLst>
      <p:ext uri="{BB962C8B-B14F-4D97-AF65-F5344CB8AC3E}">
        <p14:creationId xmlns:p14="http://schemas.microsoft.com/office/powerpoint/2010/main" val="419521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61E23-C26F-4936-9E3B-F40E0AF62DDE}"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BF43A1-ABED-47B1-BA78-4E0176F3D755}"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820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36B61E23-C26F-4936-9E3B-F40E0AF62DDE}" type="datetimeFigureOut">
              <a:rPr lang="en-US" smtClean="0"/>
              <a:t>4/22/2023</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40BF43A1-ABED-47B1-BA78-4E0176F3D755}"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2683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6B61E23-C26F-4936-9E3B-F40E0AF62DDE}" type="datetimeFigureOut">
              <a:rPr lang="en-US" smtClean="0"/>
              <a:t>4/22/2023</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0BF43A1-ABED-47B1-BA78-4E0176F3D755}"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5282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7.xml"/><Relationship Id="rId7" Type="http://schemas.openxmlformats.org/officeDocument/2006/relationships/image" Target="../media/image140.png"/><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ustomXml" Target="../ink/ink1.xml"/><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E319-9E6B-7219-57AD-E7D890A4377D}"/>
              </a:ext>
            </a:extLst>
          </p:cNvPr>
          <p:cNvSpPr>
            <a:spLocks noGrp="1"/>
          </p:cNvSpPr>
          <p:nvPr>
            <p:ph type="ctrTitle"/>
          </p:nvPr>
        </p:nvSpPr>
        <p:spPr>
          <a:xfrm>
            <a:off x="2541037" y="793102"/>
            <a:ext cx="9144000" cy="2789852"/>
          </a:xfrm>
        </p:spPr>
        <p:txBody>
          <a:bodyPr>
            <a:normAutofit fontScale="90000"/>
          </a:bodyPr>
          <a:lstStyle/>
          <a:p>
            <a:r>
              <a:rPr lang="en-US" sz="4900" b="1" kern="100" dirty="0">
                <a:ln w="6731" cap="flat" cmpd="sng" algn="ctr">
                  <a:solidFill>
                    <a:srgbClr val="FFFFFF"/>
                  </a:solidFill>
                  <a:prstDash val="solid"/>
                  <a:round/>
                </a:ln>
                <a:solidFill>
                  <a:srgbClr val="262626"/>
                </a:solidFill>
                <a:effectLst>
                  <a:outerShdw dist="38100" dir="2700000" algn="bl">
                    <a:schemeClr val="accent5"/>
                  </a:outerShdw>
                </a:effectLst>
                <a:latin typeface="Calibri" panose="020F0502020204030204" pitchFamily="34" charset="0"/>
                <a:ea typeface="Calibri" panose="020F0502020204030204" pitchFamily="34" charset="0"/>
                <a:cs typeface="Times New Roman" panose="02020603050405020304" pitchFamily="18" charset="0"/>
              </a:rPr>
              <a:t>Sentiment Analysis of Yelp’s Businesses Reviews, And User Data" Using 3-NF</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121FA54A-40F9-6C60-B7B2-F6F3A60F58AA}"/>
              </a:ext>
            </a:extLst>
          </p:cNvPr>
          <p:cNvSpPr>
            <a:spLocks noGrp="1"/>
          </p:cNvSpPr>
          <p:nvPr>
            <p:ph type="subTitle" idx="1"/>
          </p:nvPr>
        </p:nvSpPr>
        <p:spPr>
          <a:xfrm>
            <a:off x="7875036" y="4404049"/>
            <a:ext cx="6351037" cy="1959429"/>
          </a:xfrm>
          <a:noFill/>
          <a:effectLst>
            <a:glow rad="228600">
              <a:schemeClr val="accent2">
                <a:satMod val="175000"/>
                <a:alpha val="40000"/>
              </a:schemeClr>
            </a:glow>
          </a:effectLst>
        </p:spPr>
        <p:txBody>
          <a:bodyPr>
            <a:normAutofit fontScale="85000" lnSpcReduction="10000"/>
          </a:bodyPr>
          <a:lstStyle/>
          <a:p>
            <a:r>
              <a:rPr lang="en-US" dirty="0">
                <a:solidFill>
                  <a:srgbClr val="002060"/>
                </a:solidFill>
                <a:effectLst>
                  <a:outerShdw blurRad="38100" dist="38100" dir="2700000" algn="tl">
                    <a:srgbClr val="000000">
                      <a:alpha val="43137"/>
                    </a:srgbClr>
                  </a:outerShdw>
                </a:effectLst>
              </a:rPr>
              <a:t>PRESENTERS: </a:t>
            </a:r>
          </a:p>
          <a:p>
            <a:r>
              <a:rPr lang="en-US" dirty="0">
                <a:solidFill>
                  <a:srgbClr val="002060"/>
                </a:solidFill>
                <a:effectLst>
                  <a:outerShdw blurRad="38100" dist="38100" dir="2700000" algn="tl">
                    <a:srgbClr val="000000">
                      <a:alpha val="43137"/>
                    </a:srgbClr>
                  </a:outerShdw>
                </a:effectLst>
              </a:rPr>
              <a:t>                              Naveen Varma </a:t>
            </a:r>
            <a:r>
              <a:rPr lang="en-US" dirty="0" err="1">
                <a:solidFill>
                  <a:srgbClr val="002060"/>
                </a:solidFill>
                <a:effectLst>
                  <a:outerShdw blurRad="38100" dist="38100" dir="2700000" algn="tl">
                    <a:srgbClr val="000000">
                      <a:alpha val="43137"/>
                    </a:srgbClr>
                  </a:outerShdw>
                </a:effectLst>
              </a:rPr>
              <a:t>Pandeti</a:t>
            </a:r>
            <a:endParaRPr lang="en-US" dirty="0">
              <a:solidFill>
                <a:srgbClr val="002060"/>
              </a:solidFill>
              <a:effectLst>
                <a:outerShdw blurRad="38100" dist="38100" dir="2700000" algn="tl">
                  <a:srgbClr val="000000">
                    <a:alpha val="43137"/>
                  </a:srgbClr>
                </a:outerShdw>
              </a:effectLst>
            </a:endParaRPr>
          </a:p>
          <a:p>
            <a:r>
              <a:rPr lang="en-US" dirty="0">
                <a:solidFill>
                  <a:srgbClr val="002060"/>
                </a:solidFill>
                <a:effectLst>
                  <a:outerShdw blurRad="38100" dist="38100" dir="2700000" algn="tl">
                    <a:srgbClr val="000000">
                      <a:alpha val="43137"/>
                    </a:srgbClr>
                  </a:outerShdw>
                </a:effectLst>
              </a:rPr>
              <a:t>                        Sumanth </a:t>
            </a:r>
            <a:r>
              <a:rPr lang="en-US" dirty="0" err="1">
                <a:solidFill>
                  <a:srgbClr val="002060"/>
                </a:solidFill>
                <a:effectLst>
                  <a:outerShdw blurRad="38100" dist="38100" dir="2700000" algn="tl">
                    <a:srgbClr val="000000">
                      <a:alpha val="43137"/>
                    </a:srgbClr>
                  </a:outerShdw>
                </a:effectLst>
              </a:rPr>
              <a:t>reddy</a:t>
            </a:r>
            <a:r>
              <a:rPr lang="en-US" dirty="0">
                <a:solidFill>
                  <a:srgbClr val="002060"/>
                </a:solidFill>
                <a:effectLst>
                  <a:outerShdw blurRad="38100" dist="38100" dir="2700000" algn="tl">
                    <a:srgbClr val="000000">
                      <a:alpha val="43137"/>
                    </a:srgbClr>
                  </a:outerShdw>
                </a:effectLst>
              </a:rPr>
              <a:t> </a:t>
            </a:r>
            <a:r>
              <a:rPr lang="en-US" dirty="0" err="1">
                <a:solidFill>
                  <a:srgbClr val="002060"/>
                </a:solidFill>
                <a:effectLst>
                  <a:outerShdw blurRad="38100" dist="38100" dir="2700000" algn="tl">
                    <a:srgbClr val="000000">
                      <a:alpha val="43137"/>
                    </a:srgbClr>
                  </a:outerShdw>
                </a:effectLst>
              </a:rPr>
              <a:t>busireddy</a:t>
            </a:r>
            <a:endParaRPr lang="en-US" dirty="0">
              <a:solidFill>
                <a:srgbClr val="002060"/>
              </a:solidFill>
              <a:effectLst>
                <a:outerShdw blurRad="38100" dist="38100" dir="2700000" algn="tl">
                  <a:srgbClr val="000000">
                    <a:alpha val="43137"/>
                  </a:srgbClr>
                </a:outerShdw>
              </a:effectLst>
            </a:endParaRPr>
          </a:p>
          <a:p>
            <a:r>
              <a:rPr lang="en-US" dirty="0">
                <a:solidFill>
                  <a:srgbClr val="002060"/>
                </a:solidFill>
                <a:effectLst>
                  <a:outerShdw blurRad="38100" dist="38100" dir="2700000" algn="tl">
                    <a:srgbClr val="000000">
                      <a:alpha val="43137"/>
                    </a:srgbClr>
                  </a:outerShdw>
                </a:effectLst>
              </a:rPr>
              <a:t>                                                            Sri </a:t>
            </a:r>
            <a:r>
              <a:rPr lang="en-US" dirty="0" err="1">
                <a:solidFill>
                  <a:srgbClr val="002060"/>
                </a:solidFill>
                <a:effectLst>
                  <a:outerShdw blurRad="38100" dist="38100" dir="2700000" algn="tl">
                    <a:srgbClr val="000000">
                      <a:alpha val="43137"/>
                    </a:srgbClr>
                  </a:outerShdw>
                </a:effectLst>
              </a:rPr>
              <a:t>swetha</a:t>
            </a:r>
            <a:r>
              <a:rPr lang="en-US" dirty="0">
                <a:solidFill>
                  <a:srgbClr val="002060"/>
                </a:solidFill>
                <a:effectLst>
                  <a:outerShdw blurRad="38100" dist="38100" dir="2700000" algn="tl">
                    <a:srgbClr val="000000">
                      <a:alpha val="43137"/>
                    </a:srgbClr>
                  </a:outerShdw>
                </a:effectLst>
              </a:rPr>
              <a:t> </a:t>
            </a:r>
          </a:p>
          <a:p>
            <a:r>
              <a:rPr lang="en-US" dirty="0"/>
              <a:t>   </a:t>
            </a:r>
          </a:p>
        </p:txBody>
      </p:sp>
      <p:pic>
        <p:nvPicPr>
          <p:cNvPr id="4" name="Recorded Sound">
            <a:hlinkClick r:id="" action="ppaction://media"/>
            <a:extLst>
              <a:ext uri="{FF2B5EF4-FFF2-40B4-BE49-F238E27FC236}">
                <a16:creationId xmlns:a16="http://schemas.microsoft.com/office/drawing/2014/main" id="{C6A0CC22-CF5B-6573-78EA-F764B51D84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8513" y="6291619"/>
            <a:ext cx="487363" cy="487363"/>
          </a:xfrm>
          <a:prstGeom prst="rect">
            <a:avLst/>
          </a:prstGeom>
        </p:spPr>
      </p:pic>
    </p:spTree>
    <p:extLst>
      <p:ext uri="{BB962C8B-B14F-4D97-AF65-F5344CB8AC3E}">
        <p14:creationId xmlns:p14="http://schemas.microsoft.com/office/powerpoint/2010/main" val="1520412591"/>
      </p:ext>
    </p:extLst>
  </p:cSld>
  <p:clrMapOvr>
    <a:masterClrMapping/>
  </p:clrMapOvr>
  <mc:AlternateContent xmlns:mc="http://schemas.openxmlformats.org/markup-compatibility/2006" xmlns:p14="http://schemas.microsoft.com/office/powerpoint/2010/main">
    <mc:Choice Requires="p14">
      <p:transition spd="slow" p14:dur="2000" advTm="15520"/>
    </mc:Choice>
    <mc:Fallback xmlns="">
      <p:transition spd="slow" advTm="1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78F7-0F81-86AC-D19C-813A0FE587C4}"/>
              </a:ext>
            </a:extLst>
          </p:cNvPr>
          <p:cNvSpPr>
            <a:spLocks noGrp="1"/>
          </p:cNvSpPr>
          <p:nvPr>
            <p:ph type="title"/>
          </p:nvPr>
        </p:nvSpPr>
        <p:spPr>
          <a:xfrm>
            <a:off x="1478713" y="734539"/>
            <a:ext cx="9520158" cy="1644767"/>
          </a:xfrm>
        </p:spPr>
        <p:txBody>
          <a:bodyPr>
            <a:normAutofit fontScale="90000"/>
          </a:bodyPr>
          <a:lstStyle/>
          <a:p>
            <a:br>
              <a:rPr lang="en-US" sz="3600" b="1" dirty="0">
                <a:effectLst/>
                <a:latin typeface="Times New Roman" panose="02020603050405020304" pitchFamily="18" charset="0"/>
                <a:ea typeface="Times New Roman" panose="02020603050405020304" pitchFamily="18" charset="0"/>
              </a:rPr>
            </a:br>
            <a:br>
              <a:rPr lang="en-US" sz="3600" b="1" dirty="0">
                <a:effectLst/>
                <a:latin typeface="Times New Roman" panose="02020603050405020304" pitchFamily="18" charset="0"/>
                <a:ea typeface="Times New Roman" panose="02020603050405020304" pitchFamily="18" charset="0"/>
              </a:rPr>
            </a:br>
            <a:br>
              <a:rPr lang="en-US" sz="3600" b="1" dirty="0">
                <a:effectLst/>
                <a:latin typeface="Times New Roman" panose="02020603050405020304" pitchFamily="18" charset="0"/>
                <a:ea typeface="Times New Roman" panose="02020603050405020304" pitchFamily="18" charset="0"/>
              </a:rPr>
            </a:br>
            <a:br>
              <a:rPr lang="en-US" sz="3600" b="1" dirty="0">
                <a:effectLst/>
                <a:latin typeface="Times New Roman" panose="02020603050405020304" pitchFamily="18" charset="0"/>
                <a:ea typeface="Times New Roman" panose="02020603050405020304" pitchFamily="18" charset="0"/>
              </a:rPr>
            </a:br>
            <a:r>
              <a:rPr lang="en-US" sz="3600" b="1" dirty="0">
                <a:effectLst/>
                <a:latin typeface="Times New Roman" panose="02020603050405020304" pitchFamily="18" charset="0"/>
                <a:ea typeface="Times New Roman" panose="02020603050405020304" pitchFamily="18" charset="0"/>
              </a:rPr>
              <a:t>                   </a:t>
            </a:r>
            <a:br>
              <a:rPr lang="en-US" sz="3600" b="1" dirty="0">
                <a:effectLst/>
                <a:latin typeface="Times New Roman" panose="02020603050405020304" pitchFamily="18" charset="0"/>
                <a:ea typeface="Times New Roman" panose="02020603050405020304" pitchFamily="18" charset="0"/>
              </a:rPr>
            </a:br>
            <a:br>
              <a:rPr lang="en-US" sz="3600" b="1" dirty="0">
                <a:effectLst/>
                <a:latin typeface="Times New Roman" panose="02020603050405020304" pitchFamily="18" charset="0"/>
                <a:ea typeface="Times New Roman" panose="02020603050405020304" pitchFamily="18" charset="0"/>
              </a:rPr>
            </a:br>
            <a:br>
              <a:rPr lang="en-US" sz="3600" b="1"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0AC1DCC-A24B-5A76-3066-4441601078F6}"/>
              </a:ext>
            </a:extLst>
          </p:cNvPr>
          <p:cNvSpPr>
            <a:spLocks noGrp="1"/>
          </p:cNvSpPr>
          <p:nvPr>
            <p:ph idx="1"/>
          </p:nvPr>
        </p:nvSpPr>
        <p:spPr>
          <a:xfrm>
            <a:off x="1335921" y="2635898"/>
            <a:ext cx="9520158" cy="2705546"/>
          </a:xfrm>
        </p:spPr>
        <p:txBody>
          <a:bodyPr/>
          <a:lstStyle/>
          <a:p>
            <a:pPr marL="0" indent="0">
              <a:buNone/>
            </a:pPr>
            <a:r>
              <a:rPr lang="en-US" sz="2800" b="1" dirty="0">
                <a:effectLst/>
                <a:latin typeface="Times New Roman" panose="02020603050405020304" pitchFamily="18" charset="0"/>
                <a:ea typeface="Times New Roman" panose="02020603050405020304" pitchFamily="18" charset="0"/>
              </a:rPr>
              <a:t>What is Yelp?</a:t>
            </a:r>
          </a:p>
          <a:p>
            <a:pPr marL="0" indent="0">
              <a:buNone/>
            </a:pPr>
            <a:endParaRPr lang="en-US" sz="2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B9A2D617-6598-C639-5C09-B9D50962E08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4518" y="800106"/>
            <a:ext cx="2237015" cy="927100"/>
          </a:xfrm>
          <a:prstGeom prst="rect">
            <a:avLst/>
          </a:prstGeom>
          <a:noFill/>
          <a:ln>
            <a:noFill/>
          </a:ln>
        </p:spPr>
      </p:pic>
      <p:graphicFrame>
        <p:nvGraphicFramePr>
          <p:cNvPr id="6" name="Diagram 5">
            <a:extLst>
              <a:ext uri="{FF2B5EF4-FFF2-40B4-BE49-F238E27FC236}">
                <a16:creationId xmlns:a16="http://schemas.microsoft.com/office/drawing/2014/main" id="{8F0DF502-E03C-0E0E-8DB3-E4BEC3AA9D91}"/>
              </a:ext>
            </a:extLst>
          </p:cNvPr>
          <p:cNvGraphicFramePr/>
          <p:nvPr>
            <p:extLst>
              <p:ext uri="{D42A27DB-BD31-4B8C-83A1-F6EECF244321}">
                <p14:modId xmlns:p14="http://schemas.microsoft.com/office/powerpoint/2010/main" val="140705345"/>
              </p:ext>
            </p:extLst>
          </p:nvPr>
        </p:nvGraphicFramePr>
        <p:xfrm>
          <a:off x="1335921" y="2705547"/>
          <a:ext cx="10125270" cy="28924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Recorded Sound">
            <a:hlinkClick r:id="" action="ppaction://media"/>
            <a:extLst>
              <a:ext uri="{FF2B5EF4-FFF2-40B4-BE49-F238E27FC236}">
                <a16:creationId xmlns:a16="http://schemas.microsoft.com/office/drawing/2014/main" id="{47E1F7E1-77A2-2F0E-E24F-7548DE43FA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69182" y="6272958"/>
            <a:ext cx="487363" cy="487363"/>
          </a:xfrm>
          <a:prstGeom prst="rect">
            <a:avLst/>
          </a:prstGeom>
        </p:spPr>
      </p:pic>
    </p:spTree>
    <p:extLst>
      <p:ext uri="{BB962C8B-B14F-4D97-AF65-F5344CB8AC3E}">
        <p14:creationId xmlns:p14="http://schemas.microsoft.com/office/powerpoint/2010/main" val="416515488"/>
      </p:ext>
    </p:extLst>
  </p:cSld>
  <p:clrMapOvr>
    <a:masterClrMapping/>
  </p:clrMapOvr>
  <mc:AlternateContent xmlns:mc="http://schemas.openxmlformats.org/markup-compatibility/2006" xmlns:p14="http://schemas.microsoft.com/office/powerpoint/2010/main">
    <mc:Choice Requires="p14">
      <p:transition spd="slow" p14:dur="2000" advTm="38787"/>
    </mc:Choice>
    <mc:Fallback xmlns="">
      <p:transition spd="slow" advTm="3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A9E01-BB3D-8379-17E6-5AE550BAD987}"/>
              </a:ext>
            </a:extLst>
          </p:cNvPr>
          <p:cNvSpPr txBox="1"/>
          <p:nvPr/>
        </p:nvSpPr>
        <p:spPr>
          <a:xfrm>
            <a:off x="130629" y="190659"/>
            <a:ext cx="5029200" cy="593945"/>
          </a:xfrm>
          <a:prstGeom prst="rect">
            <a:avLst/>
          </a:prstGeom>
          <a:noFill/>
        </p:spPr>
        <p:txBody>
          <a:bodyPr wrap="square">
            <a:spAutoFit/>
          </a:bodyPr>
          <a:lstStyle/>
          <a:p>
            <a:pPr marL="0" marR="0">
              <a:lnSpc>
                <a:spcPct val="107000"/>
              </a:lnSpc>
              <a:spcBef>
                <a:spcPts val="0"/>
              </a:spcBef>
              <a:spcAft>
                <a:spcPts val="800"/>
              </a:spcAft>
            </a:pPr>
            <a:r>
              <a:rPr lang="en-US" sz="3200" kern="100" dirty="0">
                <a:effectLst/>
                <a:latin typeface="Algerian" panose="04020705040A02060702" pitchFamily="82" charset="0"/>
                <a:ea typeface="Calibri" panose="020F0502020204030204" pitchFamily="34" charset="0"/>
                <a:cs typeface="Times New Roman" panose="02020603050405020304" pitchFamily="18" charset="0"/>
              </a:rPr>
              <a:t>Project Development </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7DEDAEE-2BA8-4136-4A12-DE365C7FE471}"/>
              </a:ext>
            </a:extLst>
          </p:cNvPr>
          <p:cNvPicPr>
            <a:picLocks noChangeAspect="1"/>
          </p:cNvPicPr>
          <p:nvPr/>
        </p:nvPicPr>
        <p:blipFill rotWithShape="1">
          <a:blip r:embed="rId4">
            <a:extLst>
              <a:ext uri="{28A0092B-C50C-407E-A947-70E740481C1C}">
                <a14:useLocalDpi xmlns:a14="http://schemas.microsoft.com/office/drawing/2010/main" val="0"/>
              </a:ext>
            </a:extLst>
          </a:blip>
          <a:srcRect l="4327" t="12619" r="41154" b="9743"/>
          <a:stretch/>
        </p:blipFill>
        <p:spPr>
          <a:xfrm>
            <a:off x="130629" y="821929"/>
            <a:ext cx="5626360" cy="3144414"/>
          </a:xfrm>
          <a:prstGeom prst="rect">
            <a:avLst/>
          </a:prstGeom>
        </p:spPr>
      </p:pic>
      <p:sp>
        <p:nvSpPr>
          <p:cNvPr id="8" name="Arrow: Right 7">
            <a:extLst>
              <a:ext uri="{FF2B5EF4-FFF2-40B4-BE49-F238E27FC236}">
                <a16:creationId xmlns:a16="http://schemas.microsoft.com/office/drawing/2014/main" id="{77D5AF92-A006-5B3B-41E9-80116D31AA55}"/>
              </a:ext>
            </a:extLst>
          </p:cNvPr>
          <p:cNvSpPr/>
          <p:nvPr/>
        </p:nvSpPr>
        <p:spPr>
          <a:xfrm>
            <a:off x="5306009" y="1964096"/>
            <a:ext cx="678024" cy="494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D81336FD-EF41-4CCE-56FD-7F6DA4DFADA5}"/>
              </a:ext>
            </a:extLst>
          </p:cNvPr>
          <p:cNvPicPr>
            <a:picLocks noChangeAspect="1"/>
          </p:cNvPicPr>
          <p:nvPr/>
        </p:nvPicPr>
        <p:blipFill rotWithShape="1">
          <a:blip r:embed="rId5">
            <a:extLst>
              <a:ext uri="{28A0092B-C50C-407E-A947-70E740481C1C}">
                <a14:useLocalDpi xmlns:a14="http://schemas.microsoft.com/office/drawing/2010/main" val="0"/>
              </a:ext>
            </a:extLst>
          </a:blip>
          <a:srcRect l="2831" t="16948" r="2960" b="9855"/>
          <a:stretch/>
        </p:blipFill>
        <p:spPr>
          <a:xfrm>
            <a:off x="5984033" y="1503062"/>
            <a:ext cx="6207967" cy="3279712"/>
          </a:xfrm>
          <a:prstGeom prst="rect">
            <a:avLst/>
          </a:prstGeom>
        </p:spPr>
      </p:pic>
      <p:sp>
        <p:nvSpPr>
          <p:cNvPr id="13" name="TextBox 12">
            <a:extLst>
              <a:ext uri="{FF2B5EF4-FFF2-40B4-BE49-F238E27FC236}">
                <a16:creationId xmlns:a16="http://schemas.microsoft.com/office/drawing/2014/main" id="{7B7E2FC3-B67E-1744-0787-D4399B0BC47F}"/>
              </a:ext>
            </a:extLst>
          </p:cNvPr>
          <p:cNvSpPr txBox="1"/>
          <p:nvPr/>
        </p:nvSpPr>
        <p:spPr>
          <a:xfrm>
            <a:off x="353980" y="4914914"/>
            <a:ext cx="11561212" cy="1169551"/>
          </a:xfrm>
          <a:prstGeom prst="rect">
            <a:avLst/>
          </a:prstGeom>
          <a:noFill/>
        </p:spPr>
        <p:txBody>
          <a:bodyPr wrap="square">
            <a:spAutoFit/>
          </a:bodyPr>
          <a:lstStyle/>
          <a:p>
            <a:pPr marL="0" marR="0"/>
            <a:r>
              <a:rPr lang="en-US" sz="1400" dirty="0">
                <a:latin typeface="Times New Roman" panose="02020603050405020304" pitchFamily="18" charset="0"/>
                <a:ea typeface="Times New Roman" panose="02020603050405020304" pitchFamily="18" charset="0"/>
              </a:rPr>
              <a:t>We have </a:t>
            </a:r>
            <a:r>
              <a:rPr lang="en-US" sz="1400" dirty="0" err="1">
                <a:latin typeface="Times New Roman" panose="02020603050405020304" pitchFamily="18" charset="0"/>
                <a:ea typeface="Times New Roman" panose="02020603050405020304" pitchFamily="18" charset="0"/>
              </a:rPr>
              <a:t>Suscessfully</a:t>
            </a:r>
            <a:r>
              <a:rPr lang="en-US" sz="1400" dirty="0">
                <a:latin typeface="Times New Roman" panose="02020603050405020304" pitchFamily="18" charset="0"/>
                <a:ea typeface="Times New Roman" panose="02020603050405020304" pitchFamily="18" charset="0"/>
              </a:rPr>
              <a:t> Created S3 bucket and loaded</a:t>
            </a:r>
            <a:r>
              <a:rPr lang="en-US" sz="1400" b="0" dirty="0">
                <a:effectLst/>
                <a:latin typeface="Times New Roman" panose="02020603050405020304" pitchFamily="18" charset="0"/>
                <a:ea typeface="Times New Roman" panose="02020603050405020304" pitchFamily="18" charset="0"/>
              </a:rPr>
              <a:t> the JSON files in to it , that processes them, and stores their normalized and enriched versions back into S3 in Parquet format. After this, Redshift takes over and copies the tables into a DWH.</a:t>
            </a:r>
          </a:p>
          <a:p>
            <a:pPr marL="0" marR="0"/>
            <a:endParaRPr lang="en-US" sz="1400" b="1" dirty="0">
              <a:effectLst/>
              <a:latin typeface="Times New Roman" panose="02020603050405020304" pitchFamily="18" charset="0"/>
              <a:ea typeface="Times New Roman" panose="02020603050405020304" pitchFamily="18" charset="0"/>
            </a:endParaRPr>
          </a:p>
          <a:p>
            <a:pPr marL="0" marR="0"/>
            <a:r>
              <a:rPr lang="en-US" sz="1400" b="0" dirty="0">
                <a:effectLst/>
                <a:latin typeface="Times New Roman" panose="02020603050405020304" pitchFamily="18" charset="0"/>
                <a:ea typeface="Times New Roman" panose="02020603050405020304" pitchFamily="18" charset="0"/>
              </a:rPr>
              <a:t>Here, All three datasets reside in a Amazon S3 bucket, which is the easiest and safest option to store and retrieve any amount of data at any time from any other AWS service.</a:t>
            </a:r>
            <a:endParaRPr lang="en-US" sz="1400" b="1" dirty="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6BBAAA55-0884-D2F4-9B99-4345D7E641C9}"/>
              </a:ext>
            </a:extLst>
          </p:cNvPr>
          <p:cNvSpPr txBox="1"/>
          <p:nvPr/>
        </p:nvSpPr>
        <p:spPr>
          <a:xfrm>
            <a:off x="6183863" y="153338"/>
            <a:ext cx="6116216"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Load </a:t>
            </a:r>
            <a:r>
              <a:rPr lang="en-US" dirty="0">
                <a:latin typeface="Calibri" panose="020F0502020204030204" pitchFamily="34" charset="0"/>
                <a:ea typeface="Calibri" panose="020F0502020204030204" pitchFamily="34" charset="0"/>
                <a:cs typeface="Times New Roman" panose="02020603050405020304" pitchFamily="18" charset="0"/>
              </a:rPr>
              <a:t>to</a:t>
            </a:r>
            <a:r>
              <a:rPr lang="en-US" sz="1800" dirty="0">
                <a:effectLst/>
                <a:latin typeface="Calibri" panose="020F0502020204030204" pitchFamily="34" charset="0"/>
                <a:ea typeface="Calibri" panose="020F0502020204030204" pitchFamily="34" charset="0"/>
                <a:cs typeface="Times New Roman" panose="02020603050405020304" pitchFamily="18" charset="0"/>
              </a:rPr>
              <a:t> S3 (bucket)</a:t>
            </a:r>
            <a:endParaRPr lang="en-US" dirty="0"/>
          </a:p>
        </p:txBody>
      </p:sp>
      <p:pic>
        <p:nvPicPr>
          <p:cNvPr id="16" name="Picture 15">
            <a:extLst>
              <a:ext uri="{FF2B5EF4-FFF2-40B4-BE49-F238E27FC236}">
                <a16:creationId xmlns:a16="http://schemas.microsoft.com/office/drawing/2014/main" id="{B1F20B61-64B3-CC36-D040-E43A9768F0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6963" y="597313"/>
            <a:ext cx="2174033" cy="783617"/>
          </a:xfrm>
          <a:prstGeom prst="rect">
            <a:avLst/>
          </a:prstGeom>
          <a:noFill/>
          <a:ln>
            <a:noFill/>
          </a:ln>
        </p:spPr>
      </p:pic>
      <p:sp>
        <p:nvSpPr>
          <p:cNvPr id="17" name="TextBox 16">
            <a:extLst>
              <a:ext uri="{FF2B5EF4-FFF2-40B4-BE49-F238E27FC236}">
                <a16:creationId xmlns:a16="http://schemas.microsoft.com/office/drawing/2014/main" id="{8D1DE0C2-3E65-D664-0C61-D717D71113CE}"/>
              </a:ext>
            </a:extLst>
          </p:cNvPr>
          <p:cNvSpPr txBox="1"/>
          <p:nvPr/>
        </p:nvSpPr>
        <p:spPr>
          <a:xfrm>
            <a:off x="130629" y="886410"/>
            <a:ext cx="2258008" cy="369332"/>
          </a:xfrm>
          <a:prstGeom prst="rect">
            <a:avLst/>
          </a:prstGeom>
          <a:noFill/>
          <a:ln>
            <a:solidFill>
              <a:schemeClr val="accent3">
                <a:lumMod val="75000"/>
              </a:schemeClr>
            </a:solidFill>
          </a:ln>
          <a:effectLst>
            <a:glow rad="2286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endParaRPr lang="en-US" dirty="0">
              <a:solidFill>
                <a:schemeClr val="tx1">
                  <a:lumMod val="75000"/>
                  <a:lumOff val="25000"/>
                </a:schemeClr>
              </a:solidFill>
              <a:highlight>
                <a:srgbClr val="00FF00"/>
              </a:highlight>
            </a:endParaRPr>
          </a:p>
        </p:txBody>
      </p:sp>
      <p:sp>
        <p:nvSpPr>
          <p:cNvPr id="19" name="TextBox 18">
            <a:extLst>
              <a:ext uri="{FF2B5EF4-FFF2-40B4-BE49-F238E27FC236}">
                <a16:creationId xmlns:a16="http://schemas.microsoft.com/office/drawing/2014/main" id="{656E7E53-0878-B228-B961-C7DC030533FC}"/>
              </a:ext>
            </a:extLst>
          </p:cNvPr>
          <p:cNvSpPr txBox="1"/>
          <p:nvPr/>
        </p:nvSpPr>
        <p:spPr>
          <a:xfrm>
            <a:off x="6134586" y="1964096"/>
            <a:ext cx="4797783" cy="66015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endParaRPr lang="en-US" dirty="0"/>
          </a:p>
        </p:txBody>
      </p:sp>
      <p:pic>
        <p:nvPicPr>
          <p:cNvPr id="6" name="Recorded Sound">
            <a:hlinkClick r:id="" action="ppaction://media"/>
            <a:extLst>
              <a:ext uri="{FF2B5EF4-FFF2-40B4-BE49-F238E27FC236}">
                <a16:creationId xmlns:a16="http://schemas.microsoft.com/office/drawing/2014/main" id="{F852E211-EBC1-D1FF-BCF7-7CDD8764EA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 y="6347310"/>
            <a:ext cx="487363" cy="487363"/>
          </a:xfrm>
          <a:prstGeom prst="rect">
            <a:avLst/>
          </a:prstGeom>
        </p:spPr>
      </p:pic>
    </p:spTree>
    <p:extLst>
      <p:ext uri="{BB962C8B-B14F-4D97-AF65-F5344CB8AC3E}">
        <p14:creationId xmlns:p14="http://schemas.microsoft.com/office/powerpoint/2010/main" val="3794407458"/>
      </p:ext>
    </p:extLst>
  </p:cSld>
  <p:clrMapOvr>
    <a:masterClrMapping/>
  </p:clrMapOvr>
  <mc:AlternateContent xmlns:mc="http://schemas.openxmlformats.org/markup-compatibility/2006" xmlns:p14="http://schemas.microsoft.com/office/powerpoint/2010/main">
    <mc:Choice Requires="p14">
      <p:transition spd="slow" p14:dur="2000" advTm="81929"/>
    </mc:Choice>
    <mc:Fallback xmlns="">
      <p:transition spd="slow" advTm="8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7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3111C0-7976-92FE-ADF2-B042BCB3C5CB}"/>
              </a:ext>
            </a:extLst>
          </p:cNvPr>
          <p:cNvSpPr txBox="1"/>
          <p:nvPr/>
        </p:nvSpPr>
        <p:spPr>
          <a:xfrm>
            <a:off x="597159" y="274635"/>
            <a:ext cx="6102220" cy="374461"/>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Creating a </a:t>
            </a:r>
            <a:r>
              <a:rPr lang="en-US" kern="100" dirty="0" err="1">
                <a:latin typeface="Algerian" panose="04020705040A02060702" pitchFamily="82" charset="0"/>
                <a:ea typeface="Calibri" panose="020F0502020204030204" pitchFamily="34" charset="0"/>
                <a:cs typeface="Times New Roman" panose="02020603050405020304" pitchFamily="18" charset="0"/>
              </a:rPr>
              <a:t>linux</a:t>
            </a:r>
            <a:r>
              <a:rPr lang="en-US" kern="100" dirty="0">
                <a:latin typeface="Algerian" panose="04020705040A02060702" pitchFamily="82" charset="0"/>
                <a:ea typeface="Calibri" panose="020F0502020204030204" pitchFamily="34" charset="0"/>
                <a:cs typeface="Times New Roman" panose="02020603050405020304" pitchFamily="18" charset="0"/>
              </a:rPr>
              <a:t> instance(VM)</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33BE065D-6D65-22D5-F7F8-1D4003DE28C6}"/>
              </a:ext>
            </a:extLst>
          </p:cNvPr>
          <p:cNvPicPr>
            <a:picLocks noChangeAspect="1"/>
          </p:cNvPicPr>
          <p:nvPr/>
        </p:nvPicPr>
        <p:blipFill rotWithShape="1">
          <a:blip r:embed="rId4">
            <a:extLst>
              <a:ext uri="{28A0092B-C50C-407E-A947-70E740481C1C}">
                <a14:useLocalDpi xmlns:a14="http://schemas.microsoft.com/office/drawing/2010/main" val="0"/>
              </a:ext>
            </a:extLst>
          </a:blip>
          <a:srcRect t="12653" b="5714"/>
          <a:stretch/>
        </p:blipFill>
        <p:spPr>
          <a:xfrm>
            <a:off x="727787" y="858417"/>
            <a:ext cx="5840963" cy="2780523"/>
          </a:xfrm>
          <a:prstGeom prst="rect">
            <a:avLst/>
          </a:prstGeom>
        </p:spPr>
      </p:pic>
      <p:pic>
        <p:nvPicPr>
          <p:cNvPr id="13" name="Picture 12">
            <a:extLst>
              <a:ext uri="{FF2B5EF4-FFF2-40B4-BE49-F238E27FC236}">
                <a16:creationId xmlns:a16="http://schemas.microsoft.com/office/drawing/2014/main" id="{A608946C-D1C0-5EB4-5F63-59A23FCADCBD}"/>
              </a:ext>
            </a:extLst>
          </p:cNvPr>
          <p:cNvPicPr>
            <a:picLocks noChangeAspect="1"/>
          </p:cNvPicPr>
          <p:nvPr/>
        </p:nvPicPr>
        <p:blipFill rotWithShape="1">
          <a:blip r:embed="rId5">
            <a:extLst>
              <a:ext uri="{28A0092B-C50C-407E-A947-70E740481C1C}">
                <a14:useLocalDpi xmlns:a14="http://schemas.microsoft.com/office/drawing/2010/main" val="0"/>
              </a:ext>
            </a:extLst>
          </a:blip>
          <a:srcRect r="54464" b="21165"/>
          <a:stretch/>
        </p:blipFill>
        <p:spPr>
          <a:xfrm>
            <a:off x="6699379" y="65314"/>
            <a:ext cx="5402425" cy="4170783"/>
          </a:xfrm>
          <a:prstGeom prst="rect">
            <a:avLst/>
          </a:prstGeom>
        </p:spPr>
      </p:pic>
      <p:sp>
        <p:nvSpPr>
          <p:cNvPr id="14" name="TextBox 13">
            <a:extLst>
              <a:ext uri="{FF2B5EF4-FFF2-40B4-BE49-F238E27FC236}">
                <a16:creationId xmlns:a16="http://schemas.microsoft.com/office/drawing/2014/main" id="{7A1635E5-940F-D26A-6C19-04B009541169}"/>
              </a:ext>
            </a:extLst>
          </p:cNvPr>
          <p:cNvSpPr txBox="1"/>
          <p:nvPr/>
        </p:nvSpPr>
        <p:spPr>
          <a:xfrm>
            <a:off x="7800392" y="274635"/>
            <a:ext cx="2715208" cy="369332"/>
          </a:xfrm>
          <a:prstGeom prst="rect">
            <a:avLst/>
          </a:prstGeom>
          <a:noFill/>
          <a:ln>
            <a:solidFill>
              <a:schemeClr val="bg1"/>
            </a:solidFill>
          </a:ln>
        </p:spPr>
        <p:txBody>
          <a:bodyPr wrap="square" rtlCol="0">
            <a:spAutoFit/>
          </a:bodyPr>
          <a:lstStyle/>
          <a:p>
            <a:endParaRPr lang="en-US" dirty="0"/>
          </a:p>
        </p:txBody>
      </p: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B15FC67A-12BC-1607-0A61-1F04F71603D6}"/>
                  </a:ext>
                </a:extLst>
              </p14:cNvPr>
              <p14:cNvContentPartPr/>
              <p14:nvPr/>
            </p14:nvContentPartPr>
            <p14:xfrm>
              <a:off x="7852408" y="436790"/>
              <a:ext cx="2551320" cy="78840"/>
            </p14:xfrm>
          </p:contentPart>
        </mc:Choice>
        <mc:Fallback xmlns="">
          <p:pic>
            <p:nvPicPr>
              <p:cNvPr id="17" name="Ink 16">
                <a:extLst>
                  <a:ext uri="{FF2B5EF4-FFF2-40B4-BE49-F238E27FC236}">
                    <a16:creationId xmlns:a16="http://schemas.microsoft.com/office/drawing/2014/main" id="{B15FC67A-12BC-1607-0A61-1F04F71603D6}"/>
                  </a:ext>
                </a:extLst>
              </p:cNvPr>
              <p:cNvPicPr/>
              <p:nvPr/>
            </p:nvPicPr>
            <p:blipFill>
              <a:blip r:embed="rId7"/>
              <a:stretch>
                <a:fillRect/>
              </a:stretch>
            </p:blipFill>
            <p:spPr>
              <a:xfrm>
                <a:off x="7798768" y="328790"/>
                <a:ext cx="26589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1C7651D2-2395-1B19-BDA0-F98ADA82898F}"/>
                  </a:ext>
                </a:extLst>
              </p14:cNvPr>
              <p14:cNvContentPartPr/>
              <p14:nvPr/>
            </p14:nvContentPartPr>
            <p14:xfrm>
              <a:off x="6688888" y="2728190"/>
              <a:ext cx="4734000" cy="915120"/>
            </p14:xfrm>
          </p:contentPart>
        </mc:Choice>
        <mc:Fallback xmlns="">
          <p:pic>
            <p:nvPicPr>
              <p:cNvPr id="22" name="Ink 21">
                <a:extLst>
                  <a:ext uri="{FF2B5EF4-FFF2-40B4-BE49-F238E27FC236}">
                    <a16:creationId xmlns:a16="http://schemas.microsoft.com/office/drawing/2014/main" id="{1C7651D2-2395-1B19-BDA0-F98ADA82898F}"/>
                  </a:ext>
                </a:extLst>
              </p:cNvPr>
              <p:cNvPicPr/>
              <p:nvPr/>
            </p:nvPicPr>
            <p:blipFill>
              <a:blip r:embed="rId9"/>
              <a:stretch>
                <a:fillRect/>
              </a:stretch>
            </p:blipFill>
            <p:spPr>
              <a:xfrm>
                <a:off x="6635248" y="2620550"/>
                <a:ext cx="4841640" cy="11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EF8C607D-DD54-C648-E92D-B2D09E456E44}"/>
                  </a:ext>
                </a:extLst>
              </p14:cNvPr>
              <p14:cNvContentPartPr/>
              <p14:nvPr/>
            </p14:nvContentPartPr>
            <p14:xfrm>
              <a:off x="7309888" y="2929790"/>
              <a:ext cx="714600" cy="104760"/>
            </p14:xfrm>
          </p:contentPart>
        </mc:Choice>
        <mc:Fallback xmlns="">
          <p:pic>
            <p:nvPicPr>
              <p:cNvPr id="24" name="Ink 23">
                <a:extLst>
                  <a:ext uri="{FF2B5EF4-FFF2-40B4-BE49-F238E27FC236}">
                    <a16:creationId xmlns:a16="http://schemas.microsoft.com/office/drawing/2014/main" id="{EF8C607D-DD54-C648-E92D-B2D09E456E44}"/>
                  </a:ext>
                </a:extLst>
              </p:cNvPr>
              <p:cNvPicPr/>
              <p:nvPr/>
            </p:nvPicPr>
            <p:blipFill>
              <a:blip r:embed="rId11"/>
              <a:stretch>
                <a:fillRect/>
              </a:stretch>
            </p:blipFill>
            <p:spPr>
              <a:xfrm>
                <a:off x="7255888" y="2821790"/>
                <a:ext cx="822240" cy="320400"/>
              </a:xfrm>
              <a:prstGeom prst="rect">
                <a:avLst/>
              </a:prstGeom>
            </p:spPr>
          </p:pic>
        </mc:Fallback>
      </mc:AlternateContent>
      <p:sp>
        <p:nvSpPr>
          <p:cNvPr id="30" name="TextBox 29">
            <a:extLst>
              <a:ext uri="{FF2B5EF4-FFF2-40B4-BE49-F238E27FC236}">
                <a16:creationId xmlns:a16="http://schemas.microsoft.com/office/drawing/2014/main" id="{7726312C-8169-9BCC-1979-BA24A455E8B4}"/>
              </a:ext>
            </a:extLst>
          </p:cNvPr>
          <p:cNvSpPr txBox="1"/>
          <p:nvPr/>
        </p:nvSpPr>
        <p:spPr>
          <a:xfrm>
            <a:off x="1020147" y="4690868"/>
            <a:ext cx="10151706" cy="1384995"/>
          </a:xfrm>
          <a:prstGeom prst="rect">
            <a:avLst/>
          </a:prstGeom>
          <a:noFill/>
        </p:spPr>
        <p:txBody>
          <a:bodyPr wrap="square">
            <a:spAutoFit/>
          </a:bodyPr>
          <a:lstStyle/>
          <a:p>
            <a:pPr marL="0" marR="0"/>
            <a:r>
              <a:rPr lang="en-US" sz="1400" dirty="0">
                <a:latin typeface="Times New Roman" panose="02020603050405020304" pitchFamily="18" charset="0"/>
                <a:ea typeface="Times New Roman" panose="02020603050405020304" pitchFamily="18" charset="0"/>
              </a:rPr>
              <a:t>Created a EC2  Linux instance and connected to the instance through the terminal called </a:t>
            </a:r>
            <a:r>
              <a:rPr lang="en-US" sz="1400" dirty="0" err="1">
                <a:latin typeface="Times New Roman" panose="02020603050405020304" pitchFamily="18" charset="0"/>
                <a:ea typeface="Times New Roman" panose="02020603050405020304" pitchFamily="18" charset="0"/>
              </a:rPr>
              <a:t>Gitbash</a:t>
            </a:r>
            <a:r>
              <a:rPr lang="en-US" sz="1400" dirty="0">
                <a:latin typeface="Times New Roman" panose="02020603050405020304" pitchFamily="18" charset="0"/>
                <a:ea typeface="Times New Roman" panose="02020603050405020304" pitchFamily="18" charset="0"/>
              </a:rPr>
              <a:t>. As it is a </a:t>
            </a:r>
            <a:r>
              <a:rPr lang="en-US" sz="1400" dirty="0" err="1">
                <a:latin typeface="Times New Roman" panose="02020603050405020304" pitchFamily="18" charset="0"/>
                <a:ea typeface="Times New Roman" panose="02020603050405020304" pitchFamily="18" charset="0"/>
              </a:rPr>
              <a:t>linux</a:t>
            </a:r>
            <a:r>
              <a:rPr lang="en-US" sz="1400" dirty="0">
                <a:latin typeface="Times New Roman" panose="02020603050405020304" pitchFamily="18" charset="0"/>
                <a:ea typeface="Times New Roman" panose="02020603050405020304" pitchFamily="18" charset="0"/>
              </a:rPr>
              <a:t> machine the </a:t>
            </a:r>
            <a:r>
              <a:rPr lang="en-US" sz="1400" dirty="0" err="1">
                <a:latin typeface="Times New Roman" panose="02020603050405020304" pitchFamily="18" charset="0"/>
                <a:ea typeface="Times New Roman" panose="02020603050405020304" pitchFamily="18" charset="0"/>
              </a:rPr>
              <a:t>ssh</a:t>
            </a:r>
            <a:r>
              <a:rPr lang="en-US" sz="1400" dirty="0">
                <a:latin typeface="Times New Roman" panose="02020603050405020304" pitchFamily="18" charset="0"/>
                <a:ea typeface="Times New Roman" panose="02020603050405020304" pitchFamily="18" charset="0"/>
              </a:rPr>
              <a:t> port 22 should be enabled in the security group of that instance. </a:t>
            </a:r>
          </a:p>
          <a:p>
            <a:pPr marL="0" marR="0"/>
            <a:endParaRPr lang="en-US" sz="1400" dirty="0">
              <a:effectLst/>
              <a:latin typeface="Times New Roman" panose="02020603050405020304" pitchFamily="18" charset="0"/>
              <a:ea typeface="Times New Roman" panose="02020603050405020304" pitchFamily="18" charset="0"/>
            </a:endParaRPr>
          </a:p>
          <a:p>
            <a:pPr marL="0" marR="0"/>
            <a:r>
              <a:rPr lang="en-US" sz="1400" dirty="0">
                <a:latin typeface="Times New Roman" panose="02020603050405020304" pitchFamily="18" charset="0"/>
                <a:ea typeface="Times New Roman" panose="02020603050405020304" pitchFamily="18" charset="0"/>
              </a:rPr>
              <a:t>Uploaded all the JSON files to the </a:t>
            </a:r>
            <a:r>
              <a:rPr lang="en-US" sz="1400" dirty="0" err="1">
                <a:latin typeface="Times New Roman" panose="02020603050405020304" pitchFamily="18" charset="0"/>
                <a:ea typeface="Times New Roman" panose="02020603050405020304" pitchFamily="18" charset="0"/>
              </a:rPr>
              <a:t>linux</a:t>
            </a:r>
            <a:r>
              <a:rPr lang="en-US" sz="1400" dirty="0">
                <a:latin typeface="Times New Roman" panose="02020603050405020304" pitchFamily="18" charset="0"/>
                <a:ea typeface="Times New Roman" panose="02020603050405020304" pitchFamily="18" charset="0"/>
              </a:rPr>
              <a:t> instance through </a:t>
            </a:r>
            <a:r>
              <a:rPr lang="en-US" sz="1400" dirty="0" err="1">
                <a:latin typeface="Times New Roman" panose="02020603050405020304" pitchFamily="18" charset="0"/>
                <a:ea typeface="Times New Roman" panose="02020603050405020304" pitchFamily="18" charset="0"/>
              </a:rPr>
              <a:t>wget</a:t>
            </a:r>
            <a:r>
              <a:rPr lang="en-US" sz="1400" dirty="0">
                <a:latin typeface="Times New Roman" panose="02020603050405020304" pitchFamily="18" charset="0"/>
                <a:ea typeface="Times New Roman" panose="02020603050405020304" pitchFamily="18" charset="0"/>
              </a:rPr>
              <a:t> command. All the files are successfully uploaded to the instance as shown in the above screenshot.</a:t>
            </a:r>
            <a:endParaRPr lang="en-US" sz="1400" dirty="0">
              <a:effectLst/>
              <a:latin typeface="Times New Roman" panose="02020603050405020304" pitchFamily="18" charset="0"/>
              <a:ea typeface="Times New Roman" panose="02020603050405020304" pitchFamily="18" charset="0"/>
            </a:endParaRPr>
          </a:p>
          <a:p>
            <a:pPr marL="0" marR="0"/>
            <a:endParaRPr lang="en-US" sz="1400" dirty="0">
              <a:effectLst/>
              <a:latin typeface="Times New Roman" panose="02020603050405020304" pitchFamily="18" charset="0"/>
              <a:ea typeface="Times New Roman" panose="02020603050405020304" pitchFamily="18" charset="0"/>
            </a:endParaRPr>
          </a:p>
        </p:txBody>
      </p:sp>
      <p:pic>
        <p:nvPicPr>
          <p:cNvPr id="2" name="Recorded Sound">
            <a:hlinkClick r:id="" action="ppaction://media"/>
            <a:extLst>
              <a:ext uri="{FF2B5EF4-FFF2-40B4-BE49-F238E27FC236}">
                <a16:creationId xmlns:a16="http://schemas.microsoft.com/office/drawing/2014/main" id="{780B1FE8-009A-A2FA-7C38-44343B33074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74837" y="6339683"/>
            <a:ext cx="487363" cy="487363"/>
          </a:xfrm>
          <a:prstGeom prst="rect">
            <a:avLst/>
          </a:prstGeom>
        </p:spPr>
      </p:pic>
    </p:spTree>
    <p:extLst>
      <p:ext uri="{BB962C8B-B14F-4D97-AF65-F5344CB8AC3E}">
        <p14:creationId xmlns:p14="http://schemas.microsoft.com/office/powerpoint/2010/main" val="1044428331"/>
      </p:ext>
    </p:extLst>
  </p:cSld>
  <p:clrMapOvr>
    <a:masterClrMapping/>
  </p:clrMapOvr>
  <mc:AlternateContent xmlns:mc="http://schemas.openxmlformats.org/markup-compatibility/2006" xmlns:p14="http://schemas.microsoft.com/office/powerpoint/2010/main">
    <mc:Choice Requires="p14">
      <p:transition spd="slow" p14:dur="2000" advTm="68067"/>
    </mc:Choice>
    <mc:Fallback xmlns="">
      <p:transition spd="slow" advTm="6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F9C9E-AC60-0782-36B3-09F413F1D0CD}"/>
              </a:ext>
            </a:extLst>
          </p:cNvPr>
          <p:cNvPicPr>
            <a:picLocks noChangeAspect="1"/>
          </p:cNvPicPr>
          <p:nvPr/>
        </p:nvPicPr>
        <p:blipFill rotWithShape="1">
          <a:blip r:embed="rId4">
            <a:extLst>
              <a:ext uri="{28A0092B-C50C-407E-A947-70E740481C1C}">
                <a14:useLocalDpi xmlns:a14="http://schemas.microsoft.com/office/drawing/2010/main" val="0"/>
              </a:ext>
            </a:extLst>
          </a:blip>
          <a:srcRect t="12245" r="25802" b="38912"/>
          <a:stretch/>
        </p:blipFill>
        <p:spPr>
          <a:xfrm>
            <a:off x="0" y="483168"/>
            <a:ext cx="5701005" cy="3354972"/>
          </a:xfrm>
          <a:prstGeom prst="rect">
            <a:avLst/>
          </a:prstGeom>
        </p:spPr>
      </p:pic>
      <p:sp>
        <p:nvSpPr>
          <p:cNvPr id="5" name="TextBox 4">
            <a:extLst>
              <a:ext uri="{FF2B5EF4-FFF2-40B4-BE49-F238E27FC236}">
                <a16:creationId xmlns:a16="http://schemas.microsoft.com/office/drawing/2014/main" id="{7A2CC34A-E89F-04D5-C0F4-3E6DE9EDB22A}"/>
              </a:ext>
            </a:extLst>
          </p:cNvPr>
          <p:cNvSpPr txBox="1"/>
          <p:nvPr/>
        </p:nvSpPr>
        <p:spPr>
          <a:xfrm>
            <a:off x="0" y="26773"/>
            <a:ext cx="10161036" cy="374461"/>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Created a IAM user &amp; role and attached the role to the instance</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0C91718-5068-D820-87DD-22A9E3D075D8}"/>
              </a:ext>
            </a:extLst>
          </p:cNvPr>
          <p:cNvPicPr>
            <a:picLocks noChangeAspect="1"/>
          </p:cNvPicPr>
          <p:nvPr/>
        </p:nvPicPr>
        <p:blipFill rotWithShape="1">
          <a:blip r:embed="rId5">
            <a:extLst>
              <a:ext uri="{28A0092B-C50C-407E-A947-70E740481C1C}">
                <a14:useLocalDpi xmlns:a14="http://schemas.microsoft.com/office/drawing/2010/main" val="0"/>
              </a:ext>
            </a:extLst>
          </a:blip>
          <a:srcRect t="12049" r="4949" b="11973"/>
          <a:stretch/>
        </p:blipFill>
        <p:spPr>
          <a:xfrm>
            <a:off x="0" y="3868156"/>
            <a:ext cx="12192000" cy="2989844"/>
          </a:xfrm>
          <a:prstGeom prst="rect">
            <a:avLst/>
          </a:prstGeom>
        </p:spPr>
      </p:pic>
      <p:sp>
        <p:nvSpPr>
          <p:cNvPr id="9" name="TextBox 8">
            <a:extLst>
              <a:ext uri="{FF2B5EF4-FFF2-40B4-BE49-F238E27FC236}">
                <a16:creationId xmlns:a16="http://schemas.microsoft.com/office/drawing/2014/main" id="{DC8A7B53-6A4A-0DAC-9099-0527A08D9F46}"/>
              </a:ext>
            </a:extLst>
          </p:cNvPr>
          <p:cNvSpPr txBox="1"/>
          <p:nvPr/>
        </p:nvSpPr>
        <p:spPr>
          <a:xfrm>
            <a:off x="5862736" y="483168"/>
            <a:ext cx="6080448" cy="1384995"/>
          </a:xfrm>
          <a:prstGeom prst="rect">
            <a:avLst/>
          </a:prstGeom>
          <a:noFill/>
        </p:spPr>
        <p:txBody>
          <a:bodyPr wrap="square">
            <a:spAutoFit/>
          </a:bodyPr>
          <a:lstStyle/>
          <a:p>
            <a:pPr marL="171450" indent="-171450">
              <a:buFont typeface="Wingdings" panose="05000000000000000000" pitchFamily="2" charset="2"/>
              <a:buChar char="Ø"/>
            </a:pPr>
            <a:r>
              <a:rPr lang="en-US" sz="1400" dirty="0">
                <a:latin typeface="Times New Roman" panose="02020603050405020304" pitchFamily="18" charset="0"/>
              </a:rPr>
              <a:t>Created IAM user(</a:t>
            </a:r>
            <a:r>
              <a:rPr lang="en-US" sz="1400" dirty="0" err="1">
                <a:latin typeface="Times New Roman" panose="02020603050405020304" pitchFamily="18" charset="0"/>
              </a:rPr>
              <a:t>naveen</a:t>
            </a:r>
            <a:r>
              <a:rPr lang="en-US" sz="1400" dirty="0">
                <a:latin typeface="Times New Roman" panose="02020603050405020304" pitchFamily="18" charset="0"/>
              </a:rPr>
              <a:t>) with Amazon S3FullAccess. Generated Access key and secret key to login to Aws through AWS CLI.</a:t>
            </a:r>
          </a:p>
          <a:p>
            <a:pPr marL="171450" indent="-171450">
              <a:buFont typeface="Wingdings" panose="05000000000000000000" pitchFamily="2" charset="2"/>
              <a:buChar char="Ø"/>
            </a:pPr>
            <a:endParaRPr lang="en-US" sz="1400" dirty="0">
              <a:latin typeface="Times New Roman" panose="02020603050405020304" pitchFamily="18" charset="0"/>
            </a:endParaRPr>
          </a:p>
          <a:p>
            <a:pPr marL="171450" indent="-171450">
              <a:buFont typeface="Wingdings" panose="05000000000000000000" pitchFamily="2" charset="2"/>
              <a:buChar char="Ø"/>
            </a:pPr>
            <a:r>
              <a:rPr lang="en-US" sz="1400" dirty="0">
                <a:latin typeface="Times New Roman" panose="02020603050405020304" pitchFamily="18" charset="0"/>
              </a:rPr>
              <a:t>Created the IAM Role with AmazonS3FullAccess and attached that role to the EC2 instance. So that the users who login to that instance have also permissions to do anything with S3 buckets as well. </a:t>
            </a:r>
            <a:endParaRPr lang="en-US" sz="1400" dirty="0"/>
          </a:p>
        </p:txBody>
      </p:sp>
      <p:sp>
        <p:nvSpPr>
          <p:cNvPr id="13" name="TextBox 12">
            <a:extLst>
              <a:ext uri="{FF2B5EF4-FFF2-40B4-BE49-F238E27FC236}">
                <a16:creationId xmlns:a16="http://schemas.microsoft.com/office/drawing/2014/main" id="{AA6D8EB4-8100-D772-0EAA-5C79D75A0B08}"/>
              </a:ext>
            </a:extLst>
          </p:cNvPr>
          <p:cNvSpPr txBox="1"/>
          <p:nvPr/>
        </p:nvSpPr>
        <p:spPr>
          <a:xfrm>
            <a:off x="5862736" y="2052274"/>
            <a:ext cx="6125546" cy="1815882"/>
          </a:xfrm>
          <a:prstGeom prst="rect">
            <a:avLst/>
          </a:prstGeom>
          <a:noFill/>
        </p:spPr>
        <p:txBody>
          <a:bodyPr wrap="square">
            <a:spAutoFit/>
          </a:bodyPr>
          <a:lstStyle/>
          <a:p>
            <a:pPr marL="171450" indent="-171450">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For example, you can use IAM roles to grant permissions to applications running on your instances that need to use a bucket in Amazon S3. You can specify permissions for IAM roles by creating a policy in JSON format. These are similar to the policies that you create for users. If you change a role, the change is propagated to all instances.</a:t>
            </a:r>
          </a:p>
          <a:p>
            <a:pPr marL="171450" indent="-171450">
              <a:buFont typeface="Wingdings" panose="05000000000000000000" pitchFamily="2" charset="2"/>
              <a:buChar char="Ø"/>
            </a:pPr>
            <a:endParaRPr lang="en-GB" sz="14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When creating IAM roles, associate least privilege IAM policies that restrict access to the specific API calls the application requires.</a:t>
            </a:r>
          </a:p>
        </p:txBody>
      </p:sp>
      <p:pic>
        <p:nvPicPr>
          <p:cNvPr id="6" name="Naveen Varma">
            <a:hlinkClick r:id="" action="ppaction://media"/>
            <a:extLst>
              <a:ext uri="{FF2B5EF4-FFF2-40B4-BE49-F238E27FC236}">
                <a16:creationId xmlns:a16="http://schemas.microsoft.com/office/drawing/2014/main" id="{580E5F0A-5A9F-C2F5-F5CF-417BA7FAEC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2294" y="6587545"/>
            <a:ext cx="487363" cy="487363"/>
          </a:xfrm>
          <a:prstGeom prst="rect">
            <a:avLst/>
          </a:prstGeom>
        </p:spPr>
      </p:pic>
    </p:spTree>
    <p:extLst>
      <p:ext uri="{BB962C8B-B14F-4D97-AF65-F5344CB8AC3E}">
        <p14:creationId xmlns:p14="http://schemas.microsoft.com/office/powerpoint/2010/main" val="3157044111"/>
      </p:ext>
    </p:extLst>
  </p:cSld>
  <p:clrMapOvr>
    <a:masterClrMapping/>
  </p:clrMapOvr>
  <mc:AlternateContent xmlns:mc="http://schemas.openxmlformats.org/markup-compatibility/2006" xmlns:p14="http://schemas.microsoft.com/office/powerpoint/2010/main">
    <mc:Choice Requires="p14">
      <p:transition spd="slow" p14:dur="2000" advTm="53787"/>
    </mc:Choice>
    <mc:Fallback xmlns="">
      <p:transition spd="slow" advTm="5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39F6D8-C057-65BC-E379-80B4781C174E}"/>
              </a:ext>
            </a:extLst>
          </p:cNvPr>
          <p:cNvPicPr>
            <a:picLocks noChangeAspect="1"/>
          </p:cNvPicPr>
          <p:nvPr/>
        </p:nvPicPr>
        <p:blipFill rotWithShape="1">
          <a:blip r:embed="rId4">
            <a:extLst>
              <a:ext uri="{28A0092B-C50C-407E-A947-70E740481C1C}">
                <a14:useLocalDpi xmlns:a14="http://schemas.microsoft.com/office/drawing/2010/main" val="0"/>
              </a:ext>
            </a:extLst>
          </a:blip>
          <a:srcRect l="1" t="14150" r="45510" b="9659"/>
          <a:stretch/>
        </p:blipFill>
        <p:spPr>
          <a:xfrm>
            <a:off x="1" y="1516225"/>
            <a:ext cx="5980922" cy="3009122"/>
          </a:xfrm>
          <a:prstGeom prst="rect">
            <a:avLst/>
          </a:prstGeom>
        </p:spPr>
      </p:pic>
      <p:pic>
        <p:nvPicPr>
          <p:cNvPr id="15" name="Picture 14">
            <a:extLst>
              <a:ext uri="{FF2B5EF4-FFF2-40B4-BE49-F238E27FC236}">
                <a16:creationId xmlns:a16="http://schemas.microsoft.com/office/drawing/2014/main" id="{C1B7EBF9-0CA4-6B12-5382-3FDCD646DDBC}"/>
              </a:ext>
            </a:extLst>
          </p:cNvPr>
          <p:cNvPicPr>
            <a:picLocks noChangeAspect="1"/>
          </p:cNvPicPr>
          <p:nvPr/>
        </p:nvPicPr>
        <p:blipFill rotWithShape="1">
          <a:blip r:embed="rId5">
            <a:extLst>
              <a:ext uri="{28A0092B-C50C-407E-A947-70E740481C1C}">
                <a14:useLocalDpi xmlns:a14="http://schemas.microsoft.com/office/drawing/2010/main" val="0"/>
              </a:ext>
            </a:extLst>
          </a:blip>
          <a:srcRect t="12925" r="689" b="44218"/>
          <a:stretch/>
        </p:blipFill>
        <p:spPr>
          <a:xfrm>
            <a:off x="1" y="4679302"/>
            <a:ext cx="12192000" cy="2178698"/>
          </a:xfrm>
          <a:prstGeom prst="rect">
            <a:avLst/>
          </a:prstGeom>
        </p:spPr>
      </p:pic>
      <p:sp>
        <p:nvSpPr>
          <p:cNvPr id="17" name="TextBox 16">
            <a:extLst>
              <a:ext uri="{FF2B5EF4-FFF2-40B4-BE49-F238E27FC236}">
                <a16:creationId xmlns:a16="http://schemas.microsoft.com/office/drawing/2014/main" id="{5228A1A6-3ACB-E241-3B7F-AA6FB3734FB2}"/>
              </a:ext>
            </a:extLst>
          </p:cNvPr>
          <p:cNvSpPr txBox="1"/>
          <p:nvPr/>
        </p:nvSpPr>
        <p:spPr>
          <a:xfrm>
            <a:off x="3044890" y="451916"/>
            <a:ext cx="6102220" cy="468462"/>
          </a:xfrm>
          <a:prstGeom prst="rect">
            <a:avLst/>
          </a:prstGeom>
          <a:noFill/>
        </p:spPr>
        <p:txBody>
          <a:bodyPr wrap="square">
            <a:spAutoFit/>
          </a:bodyPr>
          <a:lstStyle/>
          <a:p>
            <a:pPr marL="0" marR="0">
              <a:lnSpc>
                <a:spcPct val="107000"/>
              </a:lnSpc>
              <a:spcBef>
                <a:spcPts val="0"/>
              </a:spcBef>
              <a:spcAft>
                <a:spcPts val="800"/>
              </a:spcAft>
            </a:pPr>
            <a:r>
              <a:rPr lang="en-US" sz="2400" kern="100" dirty="0">
                <a:latin typeface="Algerian" panose="04020705040A02060702" pitchFamily="82" charset="0"/>
                <a:ea typeface="Calibri" panose="020F0502020204030204" pitchFamily="34" charset="0"/>
                <a:cs typeface="Times New Roman" panose="02020603050405020304" pitchFamily="18" charset="0"/>
              </a:rPr>
              <a:t>Amazon EMR Cluster creation</a:t>
            </a:r>
            <a:r>
              <a:rPr lang="en-US" sz="2400" kern="100" dirty="0">
                <a:effectLst/>
                <a:latin typeface="Algerian" panose="04020705040A02060702" pitchFamily="82"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C1A4DAC2-E2A7-659F-422E-7E944CC4EE38}"/>
              </a:ext>
            </a:extLst>
          </p:cNvPr>
          <p:cNvSpPr txBox="1"/>
          <p:nvPr/>
        </p:nvSpPr>
        <p:spPr>
          <a:xfrm>
            <a:off x="6363477" y="1516225"/>
            <a:ext cx="5626358" cy="2677656"/>
          </a:xfrm>
          <a:prstGeom prst="rect">
            <a:avLst/>
          </a:prstGeom>
          <a:noFill/>
        </p:spPr>
        <p:txBody>
          <a:bodyPr wrap="square">
            <a:spAutoFit/>
          </a:bodyPr>
          <a:lstStyle/>
          <a:p>
            <a:pPr marL="171450" indent="-1714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Created EAM cluster with Spark application and with providing the </a:t>
            </a:r>
            <a:r>
              <a:rPr lang="en-GB" sz="1400" dirty="0">
                <a:latin typeface="Times New Roman" panose="02020603050405020304" pitchFamily="18" charset="0"/>
                <a:cs typeface="Times New Roman" panose="02020603050405020304" pitchFamily="18" charset="0"/>
              </a:rPr>
              <a:t>configuration JSON to make Python 3 default</a:t>
            </a:r>
          </a:p>
          <a:p>
            <a:pPr marL="171450" indent="-171450">
              <a:buFont typeface="Wingdings" panose="05000000000000000000" pitchFamily="2" charset="2"/>
              <a:buChar char="Ø"/>
            </a:pPr>
            <a:endParaRPr lang="en-GB" sz="14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While creating the cluster we need to attach the IAM role as well as EC2  instances so that they are interlinked.</a:t>
            </a:r>
          </a:p>
          <a:p>
            <a:pPr marL="171450" indent="-171450">
              <a:buFont typeface="Wingdings" panose="05000000000000000000" pitchFamily="2" charset="2"/>
              <a:buChar char="Ø"/>
            </a:pPr>
            <a:endParaRPr lang="en-GB" sz="14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Needs to enable the port 8998 in the security group of the EC2 instances that is </a:t>
            </a:r>
            <a:r>
              <a:rPr lang="en-GB" sz="1400" dirty="0" err="1">
                <a:latin typeface="Times New Roman" panose="02020603050405020304" pitchFamily="18" charset="0"/>
                <a:cs typeface="Times New Roman" panose="02020603050405020304" pitchFamily="18" charset="0"/>
              </a:rPr>
              <a:t>attatched</a:t>
            </a:r>
            <a:r>
              <a:rPr lang="en-GB" sz="1400" dirty="0">
                <a:latin typeface="Times New Roman" panose="02020603050405020304" pitchFamily="18" charset="0"/>
                <a:cs typeface="Times New Roman" panose="02020603050405020304" pitchFamily="18" charset="0"/>
              </a:rPr>
              <a:t> to the cluster. So that we can access the cluster through the EC2 instance.</a:t>
            </a:r>
          </a:p>
          <a:p>
            <a:pPr marL="171450" indent="-171450">
              <a:buFont typeface="Wingdings" panose="05000000000000000000" pitchFamily="2" charset="2"/>
              <a:buChar char="Ø"/>
            </a:pPr>
            <a:endParaRPr lang="en-GB" sz="14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GB" sz="1400" b="1" dirty="0">
                <a:latin typeface="Times New Roman" panose="02020603050405020304" pitchFamily="18" charset="0"/>
                <a:cs typeface="Times New Roman" panose="02020603050405020304" pitchFamily="18" charset="0"/>
              </a:rPr>
              <a:t>NOTE</a:t>
            </a:r>
            <a:r>
              <a:rPr lang="en-GB" sz="1400" dirty="0">
                <a:latin typeface="Times New Roman" panose="02020603050405020304" pitchFamily="18" charset="0"/>
                <a:cs typeface="Times New Roman" panose="02020603050405020304" pitchFamily="18" charset="0"/>
              </a:rPr>
              <a:t>: EAM cluster should be created in the same region as the IAM Role and EC2 Instance.</a:t>
            </a:r>
            <a:endParaRPr lang="en-US" sz="1400" dirty="0">
              <a:latin typeface="Times New Roman" panose="02020603050405020304" pitchFamily="18" charset="0"/>
              <a:cs typeface="Times New Roman" panose="02020603050405020304" pitchFamily="18" charset="0"/>
            </a:endParaRPr>
          </a:p>
        </p:txBody>
      </p:sp>
      <p:pic>
        <p:nvPicPr>
          <p:cNvPr id="2" name="Recorded Sound">
            <a:hlinkClick r:id="" action="ppaction://media"/>
            <a:extLst>
              <a:ext uri="{FF2B5EF4-FFF2-40B4-BE49-F238E27FC236}">
                <a16:creationId xmlns:a16="http://schemas.microsoft.com/office/drawing/2014/main" id="{62205ACC-FC66-34C6-6996-3CCF60A89C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7363" y="6614318"/>
            <a:ext cx="487363" cy="487363"/>
          </a:xfrm>
          <a:prstGeom prst="rect">
            <a:avLst/>
          </a:prstGeom>
        </p:spPr>
      </p:pic>
    </p:spTree>
    <p:extLst>
      <p:ext uri="{BB962C8B-B14F-4D97-AF65-F5344CB8AC3E}">
        <p14:creationId xmlns:p14="http://schemas.microsoft.com/office/powerpoint/2010/main" val="1004753159"/>
      </p:ext>
    </p:extLst>
  </p:cSld>
  <p:clrMapOvr>
    <a:masterClrMapping/>
  </p:clrMapOvr>
  <mc:AlternateContent xmlns:mc="http://schemas.openxmlformats.org/markup-compatibility/2006" xmlns:p14="http://schemas.microsoft.com/office/powerpoint/2010/main">
    <mc:Choice Requires="p14">
      <p:transition spd="slow" p14:dur="2000" advTm="67556"/>
    </mc:Choice>
    <mc:Fallback xmlns="">
      <p:transition spd="slow" advTm="67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B5D81-F7DC-14F5-BB9F-7DC2009B320E}"/>
              </a:ext>
            </a:extLst>
          </p:cNvPr>
          <p:cNvPicPr>
            <a:picLocks noChangeAspect="1"/>
          </p:cNvPicPr>
          <p:nvPr/>
        </p:nvPicPr>
        <p:blipFill rotWithShape="1">
          <a:blip r:embed="rId4">
            <a:extLst>
              <a:ext uri="{28A0092B-C50C-407E-A947-70E740481C1C}">
                <a14:useLocalDpi xmlns:a14="http://schemas.microsoft.com/office/drawing/2010/main" val="0"/>
              </a:ext>
            </a:extLst>
          </a:blip>
          <a:srcRect t="12926" b="6258"/>
          <a:stretch/>
        </p:blipFill>
        <p:spPr>
          <a:xfrm>
            <a:off x="3903911" y="639147"/>
            <a:ext cx="5136848" cy="3181739"/>
          </a:xfrm>
          <a:prstGeom prst="rect">
            <a:avLst/>
          </a:prstGeom>
        </p:spPr>
      </p:pic>
      <p:pic>
        <p:nvPicPr>
          <p:cNvPr id="6" name="Picture 5">
            <a:extLst>
              <a:ext uri="{FF2B5EF4-FFF2-40B4-BE49-F238E27FC236}">
                <a16:creationId xmlns:a16="http://schemas.microsoft.com/office/drawing/2014/main" id="{22B3A9F0-EE55-8768-E51F-43A98018426E}"/>
              </a:ext>
            </a:extLst>
          </p:cNvPr>
          <p:cNvPicPr>
            <a:picLocks noChangeAspect="1"/>
          </p:cNvPicPr>
          <p:nvPr/>
        </p:nvPicPr>
        <p:blipFill rotWithShape="1">
          <a:blip r:embed="rId5">
            <a:extLst>
              <a:ext uri="{28A0092B-C50C-407E-A947-70E740481C1C}">
                <a14:useLocalDpi xmlns:a14="http://schemas.microsoft.com/office/drawing/2010/main" val="0"/>
              </a:ext>
            </a:extLst>
          </a:blip>
          <a:srcRect t="13741" r="25153"/>
          <a:stretch/>
        </p:blipFill>
        <p:spPr>
          <a:xfrm>
            <a:off x="158621" y="2060519"/>
            <a:ext cx="5001208" cy="3181740"/>
          </a:xfrm>
          <a:prstGeom prst="rect">
            <a:avLst/>
          </a:prstGeom>
        </p:spPr>
      </p:pic>
      <p:pic>
        <p:nvPicPr>
          <p:cNvPr id="8" name="Picture 7">
            <a:extLst>
              <a:ext uri="{FF2B5EF4-FFF2-40B4-BE49-F238E27FC236}">
                <a16:creationId xmlns:a16="http://schemas.microsoft.com/office/drawing/2014/main" id="{CB49529E-77A6-C5A7-3F74-A2A34878E760}"/>
              </a:ext>
            </a:extLst>
          </p:cNvPr>
          <p:cNvPicPr>
            <a:picLocks noChangeAspect="1"/>
          </p:cNvPicPr>
          <p:nvPr/>
        </p:nvPicPr>
        <p:blipFill rotWithShape="1">
          <a:blip r:embed="rId6">
            <a:extLst>
              <a:ext uri="{28A0092B-C50C-407E-A947-70E740481C1C}">
                <a14:useLocalDpi xmlns:a14="http://schemas.microsoft.com/office/drawing/2010/main" val="0"/>
              </a:ext>
            </a:extLst>
          </a:blip>
          <a:srcRect l="34515" t="26666" r="34643" b="18913"/>
          <a:stretch/>
        </p:blipFill>
        <p:spPr>
          <a:xfrm>
            <a:off x="8431763" y="-37323"/>
            <a:ext cx="3760237" cy="3526972"/>
          </a:xfrm>
          <a:prstGeom prst="rect">
            <a:avLst/>
          </a:prstGeom>
        </p:spPr>
      </p:pic>
      <p:pic>
        <p:nvPicPr>
          <p:cNvPr id="10" name="Picture 9">
            <a:extLst>
              <a:ext uri="{FF2B5EF4-FFF2-40B4-BE49-F238E27FC236}">
                <a16:creationId xmlns:a16="http://schemas.microsoft.com/office/drawing/2014/main" id="{F361626B-8B36-9A02-449B-79BF613FDC1F}"/>
              </a:ext>
            </a:extLst>
          </p:cNvPr>
          <p:cNvPicPr>
            <a:picLocks noChangeAspect="1"/>
          </p:cNvPicPr>
          <p:nvPr/>
        </p:nvPicPr>
        <p:blipFill rotWithShape="1">
          <a:blip r:embed="rId7">
            <a:extLst>
              <a:ext uri="{28A0092B-C50C-407E-A947-70E740481C1C}">
                <a14:useLocalDpi xmlns:a14="http://schemas.microsoft.com/office/drawing/2010/main" val="0"/>
              </a:ext>
            </a:extLst>
          </a:blip>
          <a:srcRect l="5280" t="16803" r="33495" b="65646"/>
          <a:stretch/>
        </p:blipFill>
        <p:spPr>
          <a:xfrm>
            <a:off x="5423592" y="4920352"/>
            <a:ext cx="6426285" cy="1036238"/>
          </a:xfrm>
          <a:prstGeom prst="rect">
            <a:avLst/>
          </a:prstGeom>
        </p:spPr>
      </p:pic>
      <p:sp>
        <p:nvSpPr>
          <p:cNvPr id="18" name="TextBox 17">
            <a:extLst>
              <a:ext uri="{FF2B5EF4-FFF2-40B4-BE49-F238E27FC236}">
                <a16:creationId xmlns:a16="http://schemas.microsoft.com/office/drawing/2014/main" id="{3DC1D31F-1004-B811-55FF-04124C1AF1F5}"/>
              </a:ext>
            </a:extLst>
          </p:cNvPr>
          <p:cNvSpPr txBox="1"/>
          <p:nvPr/>
        </p:nvSpPr>
        <p:spPr>
          <a:xfrm>
            <a:off x="158621" y="1201640"/>
            <a:ext cx="2899313" cy="670825"/>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Redshift cluster – </a:t>
            </a:r>
            <a:r>
              <a:rPr lang="en-US" kern="100" dirty="0" err="1">
                <a:latin typeface="Algerian" panose="04020705040A02060702" pitchFamily="82" charset="0"/>
                <a:ea typeface="Calibri" panose="020F0502020204030204" pitchFamily="34" charset="0"/>
                <a:cs typeface="Times New Roman" panose="02020603050405020304" pitchFamily="18" charset="0"/>
              </a:rPr>
              <a:t>suscessfully</a:t>
            </a:r>
            <a:r>
              <a:rPr lang="en-US" kern="100" dirty="0">
                <a:latin typeface="Algerian" panose="04020705040A02060702" pitchFamily="82" charset="0"/>
                <a:ea typeface="Calibri" panose="020F0502020204030204" pitchFamily="34" charset="0"/>
                <a:cs typeface="Times New Roman" panose="02020603050405020304" pitchFamily="18" charset="0"/>
              </a:rPr>
              <a:t> created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F2C3CDF-8220-7564-E043-E989782213E9}"/>
              </a:ext>
            </a:extLst>
          </p:cNvPr>
          <p:cNvSpPr txBox="1"/>
          <p:nvPr/>
        </p:nvSpPr>
        <p:spPr>
          <a:xfrm>
            <a:off x="2332652" y="170659"/>
            <a:ext cx="3436775" cy="374461"/>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Redshift – serverless DB</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B8A36B3F-88E5-72A8-66E6-BF6E4F3B7961}"/>
              </a:ext>
            </a:extLst>
          </p:cNvPr>
          <p:cNvCxnSpPr/>
          <p:nvPr/>
        </p:nvCxnSpPr>
        <p:spPr>
          <a:xfrm flipV="1">
            <a:off x="2976465" y="639147"/>
            <a:ext cx="494523" cy="562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0F4B37-B2D6-BD00-0282-9CA46720DE4D}"/>
              </a:ext>
            </a:extLst>
          </p:cNvPr>
          <p:cNvCxnSpPr/>
          <p:nvPr/>
        </p:nvCxnSpPr>
        <p:spPr>
          <a:xfrm>
            <a:off x="5551714" y="357889"/>
            <a:ext cx="625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10A8C5-FE0E-17F1-5F21-644683506EC9}"/>
              </a:ext>
            </a:extLst>
          </p:cNvPr>
          <p:cNvSpPr txBox="1"/>
          <p:nvPr/>
        </p:nvSpPr>
        <p:spPr>
          <a:xfrm>
            <a:off x="6018248" y="22476"/>
            <a:ext cx="2718317" cy="670825"/>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Loading data from S3 to redshift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1817CE5D-36C2-6831-8DEE-7A12B2404E14}"/>
              </a:ext>
            </a:extLst>
          </p:cNvPr>
          <p:cNvSpPr txBox="1"/>
          <p:nvPr/>
        </p:nvSpPr>
        <p:spPr>
          <a:xfrm>
            <a:off x="5551714" y="4272802"/>
            <a:ext cx="6102220" cy="374461"/>
          </a:xfrm>
          <a:prstGeom prst="rect">
            <a:avLst/>
          </a:prstGeom>
          <a:noFill/>
        </p:spPr>
        <p:txBody>
          <a:bodyPr wrap="square">
            <a:spAutoFit/>
          </a:bodyPr>
          <a:lstStyle/>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Error :    working on it /   !</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A8EEAF3E-4DB8-4919-1E83-71A457D7B272}"/>
              </a:ext>
            </a:extLst>
          </p:cNvPr>
          <p:cNvSpPr txBox="1"/>
          <p:nvPr/>
        </p:nvSpPr>
        <p:spPr>
          <a:xfrm>
            <a:off x="0" y="6101138"/>
            <a:ext cx="12192000" cy="773417"/>
          </a:xfrm>
          <a:prstGeom prst="rect">
            <a:avLst/>
          </a:prstGeom>
          <a:noFill/>
        </p:spPr>
        <p:txBody>
          <a:bodyPr wrap="square">
            <a:spAutoFit/>
          </a:bodyPr>
          <a:lstStyle/>
          <a:p>
            <a:pPr marL="0" marR="0">
              <a:lnSpc>
                <a:spcPct val="107000"/>
              </a:lnSpc>
              <a:spcBef>
                <a:spcPts val="0"/>
              </a:spcBef>
              <a:spcAft>
                <a:spcPts val="800"/>
              </a:spcAft>
            </a:pPr>
            <a:r>
              <a:rPr lang="en-US" u="sng" kern="100" dirty="0">
                <a:effectLst/>
                <a:latin typeface="Algerian" panose="04020705040A02060702" pitchFamily="82" charset="0"/>
                <a:ea typeface="Calibri" panose="020F0502020204030204" pitchFamily="34" charset="0"/>
                <a:cs typeface="Times New Roman" panose="02020603050405020304" pitchFamily="18" charset="0"/>
              </a:rPr>
              <a:t>Error overview </a:t>
            </a:r>
            <a:r>
              <a:rPr lang="en-US" kern="100" dirty="0">
                <a:effectLst/>
                <a:latin typeface="Algerian" panose="04020705040A02060702" pitchFamily="82" charset="0"/>
                <a:ea typeface="Calibri" panose="020F0502020204030204" pitchFamily="34" charset="0"/>
                <a:cs typeface="Times New Roman" panose="02020603050405020304" pitchFamily="18" charset="0"/>
              </a:rPr>
              <a:t>: Our redshift serverless data base i</a:t>
            </a:r>
            <a:r>
              <a:rPr lang="en-US" kern="100" dirty="0">
                <a:latin typeface="Algerian" panose="04020705040A02060702" pitchFamily="82" charset="0"/>
                <a:ea typeface="Calibri" panose="020F0502020204030204" pitchFamily="34" charset="0"/>
                <a:cs typeface="Times New Roman" panose="02020603050405020304" pitchFamily="18" charset="0"/>
              </a:rPr>
              <a:t>s not accepting case sensitive Passcode,</a:t>
            </a:r>
          </a:p>
          <a:p>
            <a:pPr marL="0" marR="0">
              <a:lnSpc>
                <a:spcPct val="107000"/>
              </a:lnSpc>
              <a:spcBef>
                <a:spcPts val="0"/>
              </a:spcBef>
              <a:spcAft>
                <a:spcPts val="800"/>
              </a:spcAft>
            </a:pPr>
            <a:r>
              <a:rPr lang="en-US" kern="100" dirty="0">
                <a:latin typeface="Algerian" panose="04020705040A02060702" pitchFamily="82" charset="0"/>
                <a:ea typeface="Calibri" panose="020F0502020204030204" pitchFamily="34" charset="0"/>
                <a:cs typeface="Times New Roman" panose="02020603050405020304" pitchFamily="18" charset="0"/>
              </a:rPr>
              <a:t> </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so we are changing the credentials for IAM root user  - So we can access AWS – SDB / ( </a:t>
            </a:r>
            <a:r>
              <a:rPr lang="en-US" sz="1800" kern="100" dirty="0" err="1">
                <a:effectLst/>
                <a:latin typeface="Algerian" panose="04020705040A02060702" pitchFamily="82" charset="0"/>
                <a:ea typeface="Calibri" panose="020F0502020204030204" pitchFamily="34" charset="0"/>
                <a:cs typeface="Times New Roman" panose="02020603050405020304" pitchFamily="18" charset="0"/>
              </a:rPr>
              <a:t>dwh</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6">
            <a:hlinkClick r:id="" action="ppaction://media"/>
            <a:extLst>
              <a:ext uri="{FF2B5EF4-FFF2-40B4-BE49-F238E27FC236}">
                <a16:creationId xmlns:a16="http://schemas.microsoft.com/office/drawing/2014/main" id="{8FC30C08-BF24-23AB-9532-F75E4275AA7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2057400" y="5688687"/>
            <a:ext cx="1861457" cy="2057400"/>
          </a:xfrm>
          <a:prstGeom prst="ellipse">
            <a:avLst/>
          </a:prstGeom>
        </p:spPr>
      </p:pic>
    </p:spTree>
    <p:extLst>
      <p:ext uri="{BB962C8B-B14F-4D97-AF65-F5344CB8AC3E}">
        <p14:creationId xmlns:p14="http://schemas.microsoft.com/office/powerpoint/2010/main" val="307577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C4D265-596E-B030-B5B5-8E1AB9D5641B}"/>
              </a:ext>
            </a:extLst>
          </p:cNvPr>
          <p:cNvSpPr txBox="1"/>
          <p:nvPr/>
        </p:nvSpPr>
        <p:spPr>
          <a:xfrm>
            <a:off x="793101" y="591875"/>
            <a:ext cx="11299372" cy="1366143"/>
          </a:xfrm>
          <a:prstGeom prst="rect">
            <a:avLst/>
          </a:prstGeom>
          <a:noFill/>
        </p:spPr>
        <p:txBody>
          <a:bodyPr wrap="square">
            <a:spAutoFit/>
          </a:bodyPr>
          <a:lstStyle/>
          <a:p>
            <a:pPr marL="0" marR="0">
              <a:lnSpc>
                <a:spcPct val="107000"/>
              </a:lnSpc>
              <a:spcBef>
                <a:spcPts val="0"/>
              </a:spcBef>
              <a:spcAft>
                <a:spcPts val="800"/>
              </a:spcAft>
            </a:pPr>
            <a:r>
              <a:rPr lang="en-US" u="sng" kern="100" dirty="0">
                <a:latin typeface="Algerian" panose="04020705040A02060702" pitchFamily="82" charset="0"/>
                <a:ea typeface="Calibri" panose="020F0502020204030204" pitchFamily="34" charset="0"/>
                <a:cs typeface="Times New Roman" panose="02020603050405020304" pitchFamily="18" charset="0"/>
              </a:rPr>
              <a:t>Yet to implement :</a:t>
            </a:r>
          </a:p>
          <a:p>
            <a:pPr marL="0" marR="0" algn="just">
              <a:lnSpc>
                <a:spcPct val="107000"/>
              </a:lnSpc>
              <a:spcBef>
                <a:spcPts val="0"/>
              </a:spcBef>
              <a:spcAft>
                <a:spcPts val="800"/>
              </a:spcAft>
            </a:pP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&lt; &gt;  Redshift should extract data from our pipeline (S3 bucket) then the data in redshift needs to get access from </a:t>
            </a:r>
            <a:r>
              <a:rPr lang="en-US" sz="1800" kern="100" dirty="0" err="1">
                <a:effectLst/>
                <a:latin typeface="Algerian" panose="04020705040A02060702" pitchFamily="82" charset="0"/>
                <a:ea typeface="Calibri" panose="020F0502020204030204" pitchFamily="34" charset="0"/>
                <a:cs typeface="Times New Roman" panose="02020603050405020304" pitchFamily="18" charset="0"/>
              </a:rPr>
              <a:t>Amazom</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airflow to execute our project (</a:t>
            </a:r>
            <a:r>
              <a:rPr lang="en-US" sz="1800" kern="100" dirty="0" err="1">
                <a:effectLst/>
                <a:latin typeface="Algerian" panose="04020705040A02060702" pitchFamily="82" charset="0"/>
                <a:ea typeface="Calibri" panose="020F0502020204030204" pitchFamily="34" charset="0"/>
                <a:cs typeface="Times New Roman" panose="02020603050405020304" pitchFamily="18" charset="0"/>
              </a:rPr>
              <a:t>i.e</a:t>
            </a:r>
            <a:r>
              <a:rPr lang="en-US" sz="1800" kern="100" dirty="0">
                <a:effectLst/>
                <a:latin typeface="Algerian" panose="04020705040A02060702" pitchFamily="82" charset="0"/>
                <a:ea typeface="Calibri" panose="020F0502020204030204" pitchFamily="34" charset="0"/>
                <a:cs typeface="Times New Roman" panose="02020603050405020304" pitchFamily="18" charset="0"/>
              </a:rPr>
              <a:t> final transformation of loaded data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084239B-12AD-5301-49EF-E374871C15EF}"/>
              </a:ext>
            </a:extLst>
          </p:cNvPr>
          <p:cNvSpPr txBox="1"/>
          <p:nvPr/>
        </p:nvSpPr>
        <p:spPr>
          <a:xfrm>
            <a:off x="793101" y="2457998"/>
            <a:ext cx="11075437" cy="2591543"/>
          </a:xfrm>
          <a:prstGeom prst="rect">
            <a:avLst/>
          </a:prstGeom>
          <a:noFill/>
        </p:spPr>
        <p:txBody>
          <a:bodyPr wrap="square">
            <a:spAutoFit/>
          </a:bodyPr>
          <a:lstStyle/>
          <a:p>
            <a:pPr marL="0" marR="0"/>
            <a:r>
              <a:rPr lang="en-US" sz="1800" b="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rPr>
              <a:t>Challenges that we have observed: (so far…..)</a:t>
            </a:r>
          </a:p>
          <a:p>
            <a:pPr marL="0" marR="0"/>
            <a:r>
              <a:rPr lang="en-US" sz="1800" b="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rPr>
              <a:t> </a:t>
            </a:r>
            <a:endParaRPr lang="en-US" sz="1800" b="1" dirty="0">
              <a:effectLst/>
              <a:latin typeface="Times New Roman" panose="02020603050405020304" pitchFamily="18" charset="0"/>
              <a:ea typeface="Times New Roman" panose="02020603050405020304" pitchFamily="18" charset="0"/>
            </a:endParaRPr>
          </a:p>
          <a:p>
            <a:pPr marL="0" marR="0"/>
            <a:r>
              <a:rPr lang="en-US" sz="1800" b="0" dirty="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rPr>
              <a:t>#1 : </a:t>
            </a:r>
            <a:r>
              <a:rPr lang="en-US" sz="1800" b="0" dirty="0">
                <a:effectLst/>
                <a:latin typeface="Times New Roman" panose="02020603050405020304" pitchFamily="18" charset="0"/>
                <a:ea typeface="Times New Roman" panose="02020603050405020304" pitchFamily="18" charset="0"/>
              </a:rPr>
              <a:t>While Loading large volumes of data into Redshift I felt like it might be time-consuming and may require tuning of the Redshift cluster to optimize performance.</a:t>
            </a:r>
          </a:p>
          <a:p>
            <a:pPr marL="0" marR="0"/>
            <a:endParaRPr lang="en-US" sz="1800" b="1" dirty="0">
              <a:effectLst/>
              <a:latin typeface="Times New Roman" panose="02020603050405020304" pitchFamily="18" charset="0"/>
              <a:ea typeface="Times New Roman" panose="02020603050405020304" pitchFamily="18" charset="0"/>
            </a:endParaRPr>
          </a:p>
          <a:p>
            <a:pPr marL="0" marR="0"/>
            <a:r>
              <a:rPr lang="en-US" sz="1800" b="1" dirty="0">
                <a:effectLst/>
                <a:latin typeface="Times New Roman" panose="02020603050405020304" pitchFamily="18" charset="0"/>
                <a:ea typeface="Times New Roman" panose="02020603050405020304" pitchFamily="18" charset="0"/>
              </a:rPr>
              <a:t>#2 :  </a:t>
            </a:r>
            <a:r>
              <a:rPr lang="en-US" sz="1800" b="0" dirty="0">
                <a:effectLst/>
                <a:latin typeface="Times New Roman" panose="02020603050405020304" pitchFamily="18" charset="0"/>
                <a:ea typeface="Times New Roman" panose="02020603050405020304" pitchFamily="18" charset="0"/>
              </a:rPr>
              <a:t>When we are</a:t>
            </a:r>
            <a:r>
              <a:rPr lang="en-US" sz="1800" b="1" dirty="0">
                <a:effectLst/>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Transforming the data from its original format to 3NF can be challenging, especially when dealing with nested data structures. It requires a thorough understanding of the schema and a good knowledge of data processing tools like Spark.</a:t>
            </a:r>
            <a:endParaRPr lang="en-US" sz="1800" b="1"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E842D70-C215-0B24-07A6-7F9A08A5B62B}"/>
              </a:ext>
            </a:extLst>
          </p:cNvPr>
          <p:cNvSpPr txBox="1"/>
          <p:nvPr/>
        </p:nvSpPr>
        <p:spPr>
          <a:xfrm>
            <a:off x="2920481" y="6188033"/>
            <a:ext cx="6102220" cy="656590"/>
          </a:xfrm>
          <a:prstGeom prst="rect">
            <a:avLst/>
          </a:prstGeom>
          <a:noFill/>
        </p:spPr>
        <p:txBody>
          <a:bodyPr wrap="square">
            <a:spAutoFit/>
          </a:bodyPr>
          <a:lstStyle/>
          <a:p>
            <a:pPr marL="0" marR="0">
              <a:lnSpc>
                <a:spcPct val="107000"/>
              </a:lnSpc>
              <a:spcBef>
                <a:spcPts val="0"/>
              </a:spcBef>
              <a:spcAft>
                <a:spcPts val="800"/>
              </a:spcAft>
            </a:pPr>
            <a:r>
              <a:rPr lang="en-US" kern="100" dirty="0">
                <a:effectLst/>
                <a:latin typeface="Algerian" panose="04020705040A02060702" pitchFamily="82" charset="0"/>
                <a:ea typeface="Calibri" panose="020F0502020204030204" pitchFamily="34" charset="0"/>
                <a:cs typeface="Times New Roman" panose="02020603050405020304" pitchFamily="18" charset="0"/>
              </a:rPr>
              <a:t>                                    </a:t>
            </a:r>
            <a:r>
              <a:rPr lang="en-US" sz="3600" kern="100" dirty="0">
                <a:effectLst/>
                <a:latin typeface="Algerian" panose="04020705040A02060702" pitchFamily="82" charset="0"/>
                <a:ea typeface="Calibri" panose="020F0502020204030204" pitchFamily="34" charset="0"/>
                <a:cs typeface="Times New Roman" panose="02020603050405020304" pitchFamily="18" charset="0"/>
              </a:rPr>
              <a:t>Thank </a:t>
            </a:r>
            <a:r>
              <a:rPr lang="en-US" sz="3600" kern="100" dirty="0">
                <a:latin typeface="Algerian" panose="04020705040A02060702" pitchFamily="82" charset="0"/>
                <a:ea typeface="Calibri" panose="020F0502020204030204" pitchFamily="34" charset="0"/>
                <a:cs typeface="Times New Roman" panose="02020603050405020304" pitchFamily="18" charset="0"/>
              </a:rPr>
              <a:t>y</a:t>
            </a:r>
            <a:r>
              <a:rPr lang="en-US" sz="3600" kern="100" dirty="0">
                <a:effectLst/>
                <a:latin typeface="Algerian" panose="04020705040A02060702" pitchFamily="82" charset="0"/>
                <a:ea typeface="Calibri" panose="020F0502020204030204" pitchFamily="34" charset="0"/>
                <a:cs typeface="Times New Roman" panose="02020603050405020304" pitchFamily="18" charset="0"/>
              </a:rPr>
              <a:t>ou  </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5">
            <a:hlinkClick r:id="" action="ppaction://media"/>
            <a:extLst>
              <a:ext uri="{FF2B5EF4-FFF2-40B4-BE49-F238E27FC236}">
                <a16:creationId xmlns:a16="http://schemas.microsoft.com/office/drawing/2014/main" id="{DF485D08-06C6-1437-67CF-014C2C3AD1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547272" y="5343455"/>
            <a:ext cx="2057400" cy="2057400"/>
          </a:xfrm>
          <a:prstGeom prst="ellipse">
            <a:avLst/>
          </a:prstGeom>
        </p:spPr>
      </p:pic>
    </p:spTree>
    <p:extLst>
      <p:ext uri="{BB962C8B-B14F-4D97-AF65-F5344CB8AC3E}">
        <p14:creationId xmlns:p14="http://schemas.microsoft.com/office/powerpoint/2010/main" val="5205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Gallery</Template>
  <TotalTime>391</TotalTime>
  <Words>712</Words>
  <Application>Microsoft Office PowerPoint</Application>
  <PresentationFormat>Widescreen</PresentationFormat>
  <Paragraphs>49</Paragraphs>
  <Slides>8</Slides>
  <Notes>0</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Algerian</vt:lpstr>
      <vt:lpstr>Arial</vt:lpstr>
      <vt:lpstr>Calibri</vt:lpstr>
      <vt:lpstr>Palatino Linotype</vt:lpstr>
      <vt:lpstr>Times New Roman</vt:lpstr>
      <vt:lpstr>Wingdings</vt:lpstr>
      <vt:lpstr>Gallery</vt:lpstr>
      <vt:lpstr>Sentiment Analysis of Yelp’s Businesses Reviews, And User Data" Using 3-NF </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Yelp’s Businesses Reviews, And User Data" Using 3-NF</dc:title>
  <dc:creator>NAVEEN VARMA</dc:creator>
  <cp:lastModifiedBy>NAVEEN VARMA</cp:lastModifiedBy>
  <cp:revision>2</cp:revision>
  <dcterms:created xsi:type="dcterms:W3CDTF">2023-04-22T15:33:37Z</dcterms:created>
  <dcterms:modified xsi:type="dcterms:W3CDTF">2023-04-23T01:58:27Z</dcterms:modified>
</cp:coreProperties>
</file>